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1" r:id="rId3"/>
    <p:sldId id="299" r:id="rId4"/>
    <p:sldId id="300" r:id="rId5"/>
    <p:sldId id="301"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15" autoAdjust="0"/>
  </p:normalViewPr>
  <p:slideViewPr>
    <p:cSldViewPr snapToGrid="0">
      <p:cViewPr varScale="1">
        <p:scale>
          <a:sx n="87" d="100"/>
          <a:sy n="87" d="100"/>
        </p:scale>
        <p:origin x="8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p:txBody>
      </p:sp>
      <p:sp>
        <p:nvSpPr>
          <p:cNvPr id="3" name="Platshållare för datum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5B1B64-7303-4080-ACF3-5A65E186D92D}" type="datetime1">
              <a:rPr lang="sv-SE"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2023-10-30</a:t>
            </a:fld>
            <a:endParaRPr lang="sv-SE" sz="1200" b="0" i="0" u="none" strike="noStrike" kern="1200" cap="none" spc="0" baseline="0">
              <a:solidFill>
                <a:srgbClr val="000000"/>
              </a:solidFill>
              <a:uFillTx/>
              <a:latin typeface="Calibri"/>
            </a:endParaRPr>
          </a:p>
        </p:txBody>
      </p:sp>
      <p:sp>
        <p:nvSpPr>
          <p:cNvPr id="4" name="Platshållare för sidfot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p:txBody>
      </p:sp>
      <p:sp>
        <p:nvSpPr>
          <p:cNvPr id="5" name="Platshållare för bildnummer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1B9EBB-9570-4CC9-8E8B-744CA61F2F40}" type="slidenum">
              <a:t>‹#›</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65632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3" name="Platshållare för datum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6A9660FD-3BA7-441C-A3C6-D44A76DB6D1E}" type="datetime1">
              <a:rPr lang="sv-SE"/>
              <a:pPr lvl="0"/>
              <a:t>2023-10-30</a:t>
            </a:fld>
            <a:endParaRPr lang="sv-SE"/>
          </a:p>
        </p:txBody>
      </p:sp>
      <p:sp>
        <p:nvSpPr>
          <p:cNvPr id="4" name="Platshållare för bildobjekt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tshållare för anteckninga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7" name="Platshållare för bildnumm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6737C7C8-7D13-4FF6-BF18-1909072EB675}" type="slidenum">
              <a:t>‹#›</a:t>
            </a:fld>
            <a:endParaRPr lang="sv-SE"/>
          </a:p>
        </p:txBody>
      </p:sp>
    </p:spTree>
    <p:extLst>
      <p:ext uri="{BB962C8B-B14F-4D97-AF65-F5344CB8AC3E}">
        <p14:creationId xmlns:p14="http://schemas.microsoft.com/office/powerpoint/2010/main" val="368325285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lksam.se/kundservic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transportstyrelsen.se/sv/vagtrafik/Fordon/Trafikforsakrin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kf&#246;rbund.com/alla-f%C3%B6reta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ac.s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verigesakassor.s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lfakassan.se/Ersattn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rsakringskassan.s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orsakringskassan.se/information-in-other-languages"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migrationsverket.se/Privatpersoner/Studera-i-Sverige.html" TargetMode="External"/><Relationship Id="rId3" Type="http://schemas.openxmlformats.org/officeDocument/2006/relationships/hyperlink" Target="https://www.uhr.se/bedomning-av-utlandsk-utbildning/bedomningstjanst/" TargetMode="External"/><Relationship Id="rId7" Type="http://schemas.openxmlformats.org/officeDocument/2006/relationships/hyperlink" Target="https://www.uhr.se/internationella-mojligheter/arbeta-inom-ett-reglerat-yrke/radgivningscentru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uhr.se/internationella-mojligheter/arbeta-inom-ett-reglerat-yrke/radgivningscentrum/reglerad-utbildning/" TargetMode="External"/><Relationship Id="rId5" Type="http://schemas.openxmlformats.org/officeDocument/2006/relationships/hyperlink" Target="https://www.uhr.se/bedomning-av-utlandsk-utbildning/ansokan/" TargetMode="External"/><Relationship Id="rId4" Type="http://schemas.openxmlformats.org/officeDocument/2006/relationships/hyperlink" Target="https://www.uhr.se/bedomning-av-utlandsk-utbildning/information-innan-ansokan/jag-vill-ansoka-om-bedomning/bedomning-pa-olika-sprak/"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grationsverket.se/Privatpersoner/Skydd-och-asyl-i-Sverige/Medan-du-vantar/Arbeta.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verksamt.se/home" TargetMode="External"/><Relationship Id="rId3" Type="http://schemas.openxmlformats.org/officeDocument/2006/relationships/hyperlink" Target="https://arbetsformedlingen.se/" TargetMode="External"/><Relationship Id="rId7" Type="http://schemas.openxmlformats.org/officeDocument/2006/relationships/hyperlink" Target="http://www.workinginsweden.s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arbetsformedlingen.se/play" TargetMode="External"/><Relationship Id="rId5" Type="http://schemas.openxmlformats.org/officeDocument/2006/relationships/hyperlink" Target="http://www.jobskills.se/" TargetMode="External"/><Relationship Id="rId4" Type="http://schemas.openxmlformats.org/officeDocument/2006/relationships/hyperlink" Target="https://www.arbetsformedlingen.se/skapakontoarbetssokand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atteverket.se/privat/sjalvservice/blanketterbroschyrer/blanketter/info/4402.4.3810a01c150939e893f1041a.html" TargetMode="External"/><Relationship Id="rId7" Type="http://schemas.openxmlformats.org/officeDocument/2006/relationships/hyperlink" Target="https://www.skatteverket.se/omoss/kontaktaoss/besokservicekontor.4.515a6be615c637b9aa4acd5.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katteverket.se/servicelankar/otherlanguages/inenglish/businessesandemployers/registeringabusiness.4.12815e4f14a62bc048f5179.html" TargetMode="External"/><Relationship Id="rId5" Type="http://schemas.openxmlformats.org/officeDocument/2006/relationships/hyperlink" Target="https://www.skatteverket.se/4.3dfca4f410f4fc63c86800014755.html" TargetMode="External"/><Relationship Id="rId4" Type="http://schemas.openxmlformats.org/officeDocument/2006/relationships/hyperlink" Target="https://www.skatteverket.se/privat/folkbokforing/flyttanmalan/safardupostentillrattadress.4.3810a01c150939e893f18d65.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betsformedlingen.se/for-arbetssokande/arbeta-i-sverige/anstallningsform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jobskills.arbetsformedlingen.s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wedishbankers.se/foer-bankkunder/att-bli-bankkund/att-bli-bankkund/"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arn.se/konsument/" TargetMode="External"/><Relationship Id="rId4" Type="http://schemas.openxmlformats.org/officeDocument/2006/relationships/hyperlink" Target="https://www.swedishbankers.se/foer-bankkunder/penningtvaett/daerfoer-maaste-banken-staella-fraago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igrationsverket.se/Privatpersoner/Arbeta-i-Sverige/Anstalld/Du-som-redan-ar-i-Sverige/Asylsokande-som-fatt-arbet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grationsverket.se/Privatpersoner/Skydd-och-asyl-i-Sverige/Medan-du-vantar/Ekonomiskt-stod.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atteverket.se/privat/folkbokforing/flyttatillsverige/medborgareutanforeuees.4.5a85666214dbad743ff1210.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pPr lvl="0"/>
            <a:endParaRPr lang="sv-SE" dirty="0"/>
          </a:p>
          <a:p>
            <a:pPr lvl="0"/>
            <a:endParaRPr lang="sv-SE" dirty="0"/>
          </a:p>
          <a:p>
            <a:pPr lvl="0"/>
            <a:endParaRPr lang="sv-SE" dirty="0"/>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29FEC-8B2D-44A4-AEED-0099F3FC001E}" type="slidenum">
              <a:t>1</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2449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11</a:t>
            </a:fld>
            <a:endParaRPr lang="sv-SE"/>
          </a:p>
        </p:txBody>
      </p:sp>
    </p:spTree>
    <p:extLst>
      <p:ext uri="{BB962C8B-B14F-4D97-AF65-F5344CB8AC3E}">
        <p14:creationId xmlns:p14="http://schemas.microsoft.com/office/powerpoint/2010/main" val="33231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Det är bra att ha en försäkring. Som vuxen asylsökande ingår du inte i den svenska socialförsäkringen så det bästa är att skaffa sig en hemförsäkring. Den kan du skaffa redan innan du fått ett samordningsnummer. Du kan ha en hemförsäkring även när du är inneboende eller bor på anläggningsboende (ABO). Ofta måste alla vuxna i hushållet ha varsin egen hemförsäkring. </a:t>
            </a:r>
          </a:p>
          <a:p>
            <a:pPr rtl="0" fontAlgn="base"/>
            <a:r>
              <a:rPr lang="sv-SE" sz="1200" b="0" i="0" u="none" strike="noStrike" kern="1200" cap="none" spc="0" baseline="0" dirty="0" smtClean="0">
                <a:solidFill>
                  <a:srgbClr val="000000"/>
                </a:solidFill>
                <a:effectLst/>
                <a:uFillTx/>
                <a:latin typeface="Calibri"/>
              </a:rPr>
              <a:t>Försäkringsbolaget </a:t>
            </a:r>
            <a:r>
              <a:rPr lang="sv-SE" sz="1200" b="0" i="0" u="sng" strike="noStrike" kern="1200" cap="none" spc="0" baseline="0" dirty="0" smtClean="0">
                <a:solidFill>
                  <a:srgbClr val="000000"/>
                </a:solidFill>
                <a:effectLst/>
                <a:uFillTx/>
                <a:latin typeface="Calibri"/>
                <a:hlinkClick r:id="rId3"/>
              </a:rPr>
              <a:t>Folksam</a:t>
            </a:r>
            <a:r>
              <a:rPr lang="sv-SE" sz="1200" b="0" i="0" u="none" strike="noStrike" kern="1200" cap="none" spc="0" baseline="0" dirty="0" smtClean="0">
                <a:solidFill>
                  <a:srgbClr val="000000"/>
                </a:solidFill>
                <a:effectLst/>
                <a:uFillTx/>
                <a:latin typeface="Calibri"/>
              </a:rPr>
              <a:t> erbjuder kundtjänst på flera språk och bra tjänster för dig som är asylsökande. Att teckna försäkring kostar en summa var månad och olika försäkringsbolag har olika kostnader, så undersök olika bolag innan du tecknar en försäkring. </a:t>
            </a:r>
          </a:p>
          <a:p>
            <a:pPr rtl="0" fontAlgn="base"/>
            <a:r>
              <a:rPr lang="sv-SE" sz="1200" b="0" i="0" u="none" strike="noStrike" kern="1200" cap="none" spc="0" baseline="0" dirty="0" smtClean="0">
                <a:solidFill>
                  <a:srgbClr val="000000"/>
                </a:solidFill>
                <a:effectLst/>
                <a:uFillTx/>
                <a:latin typeface="Calibri"/>
              </a:rPr>
              <a:t>Med en hemförsäkring försäkrar du först och främst det du äger, så att du är skyddad om det skulle brinna eller dina tillhörigheter blir skadat på annat sätt eller blir stulna. </a:t>
            </a:r>
          </a:p>
          <a:p>
            <a:pPr rtl="0" fontAlgn="base"/>
            <a:r>
              <a:rPr lang="sv-SE" sz="1200" b="0" i="0" u="none" strike="noStrike" kern="1200" cap="none" spc="0" baseline="0" dirty="0" smtClean="0">
                <a:solidFill>
                  <a:srgbClr val="000000"/>
                </a:solidFill>
                <a:effectLst/>
                <a:uFillTx/>
                <a:latin typeface="Calibri"/>
              </a:rPr>
              <a:t>Om du skaffar bil behöver du en trafikförsäkring. Du ska då skicka in en skriftlig begäran till </a:t>
            </a:r>
            <a:r>
              <a:rPr lang="sv-SE" sz="1200" b="0" i="0" u="sng" strike="noStrike" kern="1200" cap="none" spc="0" baseline="0" dirty="0" smtClean="0">
                <a:solidFill>
                  <a:srgbClr val="000000"/>
                </a:solidFill>
                <a:effectLst/>
                <a:uFillTx/>
                <a:latin typeface="Calibri"/>
                <a:hlinkClick r:id="rId4"/>
              </a:rPr>
              <a:t>Transportstyrelsen</a:t>
            </a:r>
            <a:r>
              <a:rPr lang="sv-SE" sz="1200" b="0" i="0" u="none" strike="noStrike" kern="1200" cap="none" spc="0" baseline="0" dirty="0" smtClean="0">
                <a:solidFill>
                  <a:srgbClr val="000000"/>
                </a:solidFill>
                <a:effectLst/>
                <a:uFillTx/>
                <a:latin typeface="Calibri"/>
              </a:rPr>
              <a:t> om du inte redan har ett samordningsnummer. Transportstyrelsen måste då beställa ett samordningsnummer från Skatteverket åt dig som asylsökande.  </a:t>
            </a:r>
          </a:p>
          <a:p>
            <a:pPr rtl="0" fontAlgn="base"/>
            <a:r>
              <a:rPr lang="sv-SE" sz="1200" b="0" i="0" u="none" strike="noStrike" kern="1200" cap="none" spc="0" baseline="0" dirty="0" smtClean="0">
                <a:solidFill>
                  <a:srgbClr val="000000"/>
                </a:solidFill>
                <a:effectLst/>
                <a:uFillTx/>
                <a:latin typeface="Calibri"/>
              </a:rPr>
              <a:t>Har du ett samordningsnummer kan du skaffa både sjuk- och olycksfallsförsäkring och trafikförsäkring på de flesta försäkringsbolag. I jämförelse med hemförsäkringen kan du då försäkra dig själv om du råkar ut för en olycka eller blir sjuk. </a:t>
            </a:r>
          </a:p>
          <a:p>
            <a:pPr rtl="0" fontAlgn="base"/>
            <a:r>
              <a:rPr lang="sv-SE" sz="1200" b="0" i="0" u="none" strike="noStrike" kern="1200" cap="none" spc="0" baseline="0" dirty="0" smtClean="0">
                <a:solidFill>
                  <a:srgbClr val="000000"/>
                </a:solidFill>
                <a:effectLst/>
                <a:uFillTx/>
                <a:latin typeface="Calibri"/>
              </a:rPr>
              <a:t>Det är bra att samla alla sina egna försäkringar hos ett försäkringsbolag. </a:t>
            </a:r>
          </a:p>
          <a:p>
            <a:pPr rtl="0" fontAlgn="base"/>
            <a:r>
              <a:rPr lang="sv-SE" sz="1200" b="0" i="0" u="none" strike="noStrike" kern="1200" cap="none" spc="0" baseline="0" dirty="0" smtClean="0">
                <a:solidFill>
                  <a:srgbClr val="000000"/>
                </a:solidFill>
                <a:effectLst/>
                <a:uFillTx/>
                <a:latin typeface="Calibri"/>
              </a:rPr>
              <a:t>Det är viktigt, oavsett hur din anställning ser ut, att du är rätt försäkrad på din arbetsplats. Sjukförsäkring, livförsäkring, trygghetsförsäkring vid arbetsskada och tjänstepensionsförsäkring är försäkringar som din arbetsplats enligt kollektivavtal ska kunna erbjuda. </a:t>
            </a:r>
          </a:p>
          <a:p>
            <a:pPr rtl="0" fontAlgn="base"/>
            <a:r>
              <a:rPr lang="sv-SE" sz="1200" b="0" i="0" u="none" strike="noStrike" kern="1200" cap="none" spc="0" baseline="0" dirty="0" smtClean="0">
                <a:solidFill>
                  <a:srgbClr val="000000"/>
                </a:solidFill>
                <a:effectLst/>
                <a:uFillTx/>
                <a:latin typeface="Calibri"/>
              </a:rPr>
              <a:t>Om du är medlem i ett fackförbund ka det vara bra att kolla upp vilka försäkringar ditt fackförbund kan erbjuda dig.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12</a:t>
            </a:fld>
            <a:endParaRPr lang="sv-SE"/>
          </a:p>
        </p:txBody>
      </p:sp>
    </p:spTree>
    <p:extLst>
      <p:ext uri="{BB962C8B-B14F-4D97-AF65-F5344CB8AC3E}">
        <p14:creationId xmlns:p14="http://schemas.microsoft.com/office/powerpoint/2010/main" val="258278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small" spc="0" baseline="0" dirty="0" smtClean="0">
                <a:solidFill>
                  <a:srgbClr val="000000"/>
                </a:solidFill>
                <a:effectLst/>
                <a:uFillTx/>
                <a:latin typeface="Calibri"/>
              </a:rPr>
              <a:t>D</a:t>
            </a:r>
            <a:r>
              <a:rPr lang="sv-SE" sz="1200" b="0" i="0" u="none" strike="noStrike" kern="1200" cap="none" spc="0" baseline="0" dirty="0" smtClean="0">
                <a:solidFill>
                  <a:srgbClr val="000000"/>
                </a:solidFill>
                <a:effectLst/>
                <a:uFillTx/>
                <a:latin typeface="Calibri"/>
              </a:rPr>
              <a:t>et finns </a:t>
            </a:r>
            <a:r>
              <a:rPr lang="sv-SE" sz="1200" b="0" i="0" u="sng" strike="noStrike" kern="1200" cap="none" spc="0" baseline="0" dirty="0" smtClean="0">
                <a:solidFill>
                  <a:srgbClr val="000000"/>
                </a:solidFill>
                <a:effectLst/>
                <a:uFillTx/>
                <a:latin typeface="Calibri"/>
                <a:hlinkClick r:id="rId3"/>
              </a:rPr>
              <a:t>många olika fackförbund</a:t>
            </a:r>
            <a:r>
              <a:rPr lang="sv-SE" sz="1200" b="0" i="0" u="none" strike="noStrike" kern="1200" cap="none" spc="0" baseline="0" dirty="0" smtClean="0">
                <a:solidFill>
                  <a:srgbClr val="000000"/>
                </a:solidFill>
                <a:effectLst/>
                <a:uFillTx/>
                <a:latin typeface="Calibri"/>
              </a:rPr>
              <a:t> som är kopplade till olika branscher. De erbjuder sina medlemmar olika saker, men finns i första hand till för arbetstagare som av någon anledning har problem på sin arbetsplats. Det kan gälla diskriminering, problem med semester eller sjukersättning till exempel. </a:t>
            </a:r>
          </a:p>
          <a:p>
            <a:pPr rtl="0" fontAlgn="base"/>
            <a:r>
              <a:rPr lang="sv-SE" sz="1200" b="0" i="0" u="none" strike="noStrike" kern="1200" cap="none" spc="0" baseline="0" dirty="0" smtClean="0">
                <a:solidFill>
                  <a:srgbClr val="000000"/>
                </a:solidFill>
                <a:effectLst/>
                <a:uFillTx/>
                <a:latin typeface="Calibri"/>
              </a:rPr>
              <a:t>Olika fackförbund har olika regler för vad som gäller om samordningsnummer, men </a:t>
            </a:r>
            <a:r>
              <a:rPr lang="sv-SE" sz="1200" b="0" i="0" u="sng" strike="noStrike" kern="1200" cap="none" spc="0" baseline="0" dirty="0" smtClean="0">
                <a:solidFill>
                  <a:srgbClr val="000000"/>
                </a:solidFill>
                <a:effectLst/>
                <a:uFillTx/>
                <a:latin typeface="Calibri"/>
                <a:hlinkClick r:id="rId4"/>
              </a:rPr>
              <a:t>SAC</a:t>
            </a:r>
            <a:r>
              <a:rPr lang="sv-SE" sz="1200" b="0" i="0" u="none" strike="noStrike" kern="1200" cap="none" spc="0" baseline="0" dirty="0" smtClean="0">
                <a:solidFill>
                  <a:srgbClr val="000000"/>
                </a:solidFill>
                <a:effectLst/>
                <a:uFillTx/>
                <a:latin typeface="Calibri"/>
              </a:rPr>
              <a:t> låter även personer utan samordningsnummer, oavsett bransch, bli medlemmar. Undersök vilket fackförbund som passar dig bäst. </a:t>
            </a:r>
          </a:p>
          <a:p>
            <a:pPr rtl="0" fontAlgn="base"/>
            <a:r>
              <a:rPr lang="sv-SE" sz="1200" b="0" i="0" u="none" strike="noStrike" kern="1200" cap="none" spc="0" baseline="0" dirty="0" smtClean="0">
                <a:solidFill>
                  <a:srgbClr val="000000"/>
                </a:solidFill>
                <a:effectLst/>
                <a:uFillTx/>
                <a:latin typeface="Calibri"/>
              </a:rPr>
              <a:t>Det kostar att vara med i ett fackförbund. Olika fackförbund har olika kostnader. </a:t>
            </a:r>
          </a:p>
          <a:p>
            <a:pPr rtl="0" fontAlgn="base"/>
            <a:r>
              <a:rPr lang="sv-SE" sz="1200" b="0" i="0" u="none" strike="noStrike" kern="1200" cap="none" spc="0" baseline="0" dirty="0" smtClean="0">
                <a:solidFill>
                  <a:srgbClr val="000000"/>
                </a:solidFill>
                <a:effectLst/>
                <a:uFillTx/>
                <a:latin typeface="Calibri"/>
              </a:rPr>
              <a:t> På din arbetsplats kan du fråga vem som är fackligt ombud och kan ge dig mer information. </a:t>
            </a:r>
          </a:p>
          <a:p>
            <a:pPr rtl="0" fontAlgn="base"/>
            <a:r>
              <a:rPr lang="sv-SE" sz="1200" b="0" i="0" u="none" strike="noStrike" kern="1200" cap="none" spc="0" baseline="0" dirty="0" smtClean="0">
                <a:solidFill>
                  <a:srgbClr val="000000"/>
                </a:solidFill>
                <a:effectLst/>
                <a:uFillTx/>
                <a:latin typeface="Calibri"/>
              </a:rPr>
              <a: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13</a:t>
            </a:fld>
            <a:endParaRPr lang="sv-SE"/>
          </a:p>
        </p:txBody>
      </p:sp>
    </p:spTree>
    <p:extLst>
      <p:ext uri="{BB962C8B-B14F-4D97-AF65-F5344CB8AC3E}">
        <p14:creationId xmlns:p14="http://schemas.microsoft.com/office/powerpoint/2010/main" val="63163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1" dirty="0" err="1" smtClean="0"/>
              <a:t>Grundvilkor</a:t>
            </a:r>
            <a:r>
              <a:rPr lang="sv-SE" sz="1200" b="1" baseline="0" dirty="0" smtClean="0"/>
              <a:t> och Arbetsvillkor: </a:t>
            </a:r>
            <a:r>
              <a:rPr lang="sv-SE" sz="1200" dirty="0" smtClean="0"/>
              <a:t>Du ska kunna jobba minst tre timmar om dagen (i genomsnitt 17 timmar/vecka). Du ska vara anmäld som arbetssökande på Arbetsförmedlingen och stå till arbetsmarknadens förfogande (grundvillkor). De senaste 12 månaderna ska du ha arbetat i minst 6 månader och ha arbetat minst 60 timmar per månad eller arbetat minst 40 timmar i månaden (420 timmar totalt) under 6 sammanhängande månader (arbetsvillkor).</a:t>
            </a:r>
            <a:br>
              <a:rPr lang="sv-SE" sz="1200" dirty="0" smtClean="0"/>
            </a:br>
            <a:r>
              <a:rPr lang="sv-SE" sz="1200" dirty="0" smtClean="0"/>
              <a:t/>
            </a:r>
            <a:br>
              <a:rPr lang="sv-SE" sz="1200" dirty="0" smtClean="0"/>
            </a:br>
            <a:r>
              <a:rPr lang="sv-SE" sz="1200" b="0" i="0" u="none" strike="noStrike" kern="1200" cap="none" spc="0" baseline="0" dirty="0" smtClean="0">
                <a:solidFill>
                  <a:srgbClr val="000000"/>
                </a:solidFill>
                <a:effectLst/>
                <a:uFillTx/>
                <a:latin typeface="Calibri"/>
              </a:rPr>
              <a:t>Om du blir arbetslös under din asylprocess kan du ha rätt till Arbetslöshetskassa (A-kassa). Det finns flera olika </a:t>
            </a:r>
            <a:r>
              <a:rPr lang="sv-SE" sz="1200" b="0" i="0" u="sng" strike="noStrike" kern="1200" cap="none" spc="0" baseline="0" dirty="0" smtClean="0">
                <a:solidFill>
                  <a:srgbClr val="000000"/>
                </a:solidFill>
                <a:effectLst/>
                <a:uFillTx/>
                <a:latin typeface="Calibri"/>
                <a:hlinkClick r:id="rId3"/>
              </a:rPr>
              <a:t>A-kassor</a:t>
            </a:r>
            <a:r>
              <a:rPr lang="sv-SE" sz="1200" b="0" i="0" u="none" strike="noStrike" kern="1200" cap="none" spc="0" baseline="0" dirty="0" smtClean="0">
                <a:solidFill>
                  <a:srgbClr val="000000"/>
                </a:solidFill>
                <a:effectLst/>
                <a:uFillTx/>
                <a:latin typeface="Calibri"/>
              </a:rPr>
              <a:t> som har olika avgifter beroende på bransch, så läs på om villkoren innan du väljer vilken A-kassa du ska gå med i. Sidan finns även på engelska. </a:t>
            </a:r>
          </a:p>
          <a:p>
            <a:pPr rtl="0" fontAlgn="base"/>
            <a:r>
              <a:rPr lang="sv-SE" sz="1200" b="0" i="0" u="none" strike="noStrike" kern="1200" cap="none" spc="0" baseline="0" dirty="0" smtClean="0">
                <a:solidFill>
                  <a:srgbClr val="000000"/>
                </a:solidFill>
                <a:effectLst/>
                <a:uFillTx/>
                <a:latin typeface="Calibri"/>
              </a:rPr>
              <a:t>För att få rätt till A-kassa måste du ha uppfyllt både grundvillkoren och arbetsvillkoren. Du ska kunna jobba minst tre timmar om dagen (i genomsnitt 17 timmar/vecka). Du ska vara anmäld som arbetssökande på Arbetsförmedlingen och stå till arbetsmarknadens förfogande (grundvillkor). De senaste 12 månaderna ska du ha arbetat i minst 6 månader och ha arbetat minst 60 timmar per månad eller arbetat minst 40 timmar i månaden (430 timmar totalt) under 6 sammanhängande månader (arbetsvillkor). </a:t>
            </a:r>
            <a:r>
              <a:rPr lang="sv-SE" sz="1200" b="0" i="0" u="sng" strike="noStrike" kern="1200" cap="none" spc="0" baseline="0" dirty="0" smtClean="0">
                <a:solidFill>
                  <a:srgbClr val="000000"/>
                </a:solidFill>
                <a:effectLst/>
                <a:uFillTx/>
                <a:latin typeface="Calibri"/>
                <a:hlinkClick r:id="rId4"/>
              </a:rPr>
              <a:t>Läs mer här</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Det är viktigt att skriva in sig på Arbetsförmedlingen din första arbetslösa dag. </a:t>
            </a:r>
          </a:p>
          <a:p>
            <a:pPr rtl="0" fontAlgn="base"/>
            <a:r>
              <a:rPr lang="sv-SE" sz="1200" b="0" i="0" u="none" strike="noStrike" kern="1200" cap="none" spc="0" baseline="0" dirty="0" smtClean="0">
                <a:solidFill>
                  <a:srgbClr val="000000"/>
                </a:solidFill>
                <a:effectLst/>
                <a:uFillTx/>
                <a:latin typeface="Calibri"/>
              </a:rPr>
              <a:t>Ditt samordningsnummer fungerar som ett personnummer i kontakten med A-kassan.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14</a:t>
            </a:fld>
            <a:endParaRPr lang="sv-SE"/>
          </a:p>
        </p:txBody>
      </p:sp>
    </p:spTree>
    <p:extLst>
      <p:ext uri="{BB962C8B-B14F-4D97-AF65-F5344CB8AC3E}">
        <p14:creationId xmlns:p14="http://schemas.microsoft.com/office/powerpoint/2010/main" val="38071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small" spc="0" baseline="0" dirty="0" smtClean="0">
                <a:solidFill>
                  <a:srgbClr val="000000"/>
                </a:solidFill>
                <a:effectLst/>
                <a:uFillTx/>
                <a:latin typeface="Calibri"/>
              </a:rPr>
              <a:t>S</a:t>
            </a:r>
            <a:r>
              <a:rPr lang="sv-SE" sz="1200" b="0" i="0" u="none" strike="noStrike" kern="1200" cap="none" spc="0" baseline="0" dirty="0" smtClean="0">
                <a:solidFill>
                  <a:srgbClr val="000000"/>
                </a:solidFill>
                <a:effectLst/>
                <a:uFillTx/>
                <a:latin typeface="Calibri"/>
              </a:rPr>
              <a:t>om asylsökande har du vanligtvis inte rätt till ersättning från Försäkringskassan, men i vissa undantagsfall kan det kan ändras när du jobbar. Du kan ha rätt till både sjukpenning och föräldrapenning. Utifrån din ansökan görs en individuell bedömning. </a:t>
            </a:r>
          </a:p>
          <a:p>
            <a:pPr rtl="0" fontAlgn="base"/>
            <a:r>
              <a:rPr lang="sv-SE" sz="1200" b="0" i="0" u="none" strike="noStrike" kern="1200" cap="none" spc="0" baseline="0" dirty="0" smtClean="0">
                <a:solidFill>
                  <a:srgbClr val="000000"/>
                </a:solidFill>
                <a:effectLst/>
                <a:uFillTx/>
                <a:latin typeface="Calibri"/>
              </a:rPr>
              <a:t>Kontakta </a:t>
            </a:r>
            <a:r>
              <a:rPr lang="sv-SE" sz="1200" b="0" i="0" u="sng" strike="noStrike" kern="1200" cap="none" spc="0" baseline="0" dirty="0" smtClean="0">
                <a:solidFill>
                  <a:srgbClr val="000000"/>
                </a:solidFill>
                <a:effectLst/>
                <a:uFillTx/>
                <a:latin typeface="Calibri"/>
                <a:hlinkClick r:id="rId3"/>
              </a:rPr>
              <a:t>Försäkringskassan</a:t>
            </a:r>
            <a:r>
              <a:rPr lang="sv-SE" sz="1200" b="0" i="0" u="none" strike="noStrike" kern="1200" cap="none" spc="0" baseline="0" dirty="0" smtClean="0">
                <a:solidFill>
                  <a:srgbClr val="000000"/>
                </a:solidFill>
                <a:effectLst/>
                <a:uFillTx/>
                <a:latin typeface="Calibri"/>
              </a:rPr>
              <a:t> på 0771-524 524 och be om att få tala med avdelningen ”Försäkringstillhörighet” för att få reda på vad som gäller.  </a:t>
            </a:r>
          </a:p>
          <a:p>
            <a:pPr rtl="0" fontAlgn="base"/>
            <a:r>
              <a:rPr lang="sv-SE" sz="1200" b="0" i="0" u="none" strike="noStrike" kern="1200" cap="none" spc="0" baseline="0" dirty="0" smtClean="0">
                <a:solidFill>
                  <a:srgbClr val="000000"/>
                </a:solidFill>
                <a:effectLst/>
                <a:uFillTx/>
                <a:latin typeface="Calibri"/>
              </a:rPr>
              <a:t>Du behöver ett samordningsnummer i kontakten med Försäkringskassan. </a:t>
            </a:r>
          </a:p>
          <a:p>
            <a:pPr rtl="0" fontAlgn="base"/>
            <a:r>
              <a:rPr lang="sv-SE" sz="1200" b="0" i="0" u="none" strike="noStrike" kern="1200" cap="none" spc="0" baseline="0" dirty="0" smtClean="0">
                <a:solidFill>
                  <a:srgbClr val="000000"/>
                </a:solidFill>
                <a:effectLst/>
                <a:uFillTx/>
                <a:latin typeface="Calibri"/>
              </a:rPr>
              <a:t>Försäkringskassan utreder dina behov av ersättning. Det är viktigt att lämna korrekt information annars riskerar du att behöva betala tillbaka pengar till Försäkringskassan.  </a:t>
            </a:r>
          </a:p>
          <a:p>
            <a:pPr rtl="0" fontAlgn="base"/>
            <a:r>
              <a:rPr lang="sv-SE" sz="1200" b="0" i="0" u="none" strike="noStrike" kern="1200" cap="none" spc="0" baseline="0" dirty="0" smtClean="0">
                <a:solidFill>
                  <a:srgbClr val="000000"/>
                </a:solidFill>
                <a:effectLst/>
                <a:uFillTx/>
                <a:latin typeface="Calibri"/>
              </a:rPr>
              <a:t>Försäkringskassans hemsida har samlat information på </a:t>
            </a:r>
            <a:r>
              <a:rPr lang="sv-SE" sz="1200" b="0" i="0" u="sng" strike="noStrike" kern="1200" cap="none" spc="0" baseline="0" dirty="0" smtClean="0">
                <a:solidFill>
                  <a:srgbClr val="000000"/>
                </a:solidFill>
                <a:effectLst/>
                <a:uFillTx/>
                <a:latin typeface="Calibri"/>
                <a:hlinkClick r:id="rId4"/>
              </a:rPr>
              <a:t>flera olika språk</a:t>
            </a:r>
            <a:r>
              <a:rPr lang="sv-SE" sz="1200" b="0" i="0" u="none" strike="noStrike" kern="1200" cap="none" spc="0" baseline="0" dirty="0" smtClean="0">
                <a:solidFill>
                  <a:srgbClr val="000000"/>
                </a:solidFill>
                <a:effectLst/>
                <a:uFillTx/>
                <a:latin typeface="Calibri"/>
              </a:rPr>
              <a: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15</a:t>
            </a:fld>
            <a:endParaRPr lang="sv-SE"/>
          </a:p>
        </p:txBody>
      </p:sp>
    </p:spTree>
    <p:extLst>
      <p:ext uri="{BB962C8B-B14F-4D97-AF65-F5344CB8AC3E}">
        <p14:creationId xmlns:p14="http://schemas.microsoft.com/office/powerpoint/2010/main" val="186495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Om du har med dig betyg och diplom från din utbildning kan du få dessa bedömda via </a:t>
            </a:r>
            <a:r>
              <a:rPr lang="sv-SE" sz="1200" b="0" i="0" u="sng" strike="noStrike" kern="1200" cap="none" spc="0" baseline="0" dirty="0" smtClean="0">
                <a:solidFill>
                  <a:srgbClr val="000000"/>
                </a:solidFill>
                <a:effectLst/>
                <a:uFillTx/>
                <a:latin typeface="Calibri"/>
                <a:hlinkClick r:id="rId3"/>
              </a:rPr>
              <a:t>Universitets- och Högskolerådets (UHR) bedömningstjänst</a:t>
            </a:r>
            <a:r>
              <a:rPr lang="sv-SE" sz="1200" b="0" i="0" u="none" strike="noStrike" kern="1200" cap="none" spc="0" baseline="0" dirty="0" smtClean="0">
                <a:solidFill>
                  <a:srgbClr val="000000"/>
                </a:solidFill>
                <a:effectLst/>
                <a:uFillTx/>
                <a:latin typeface="Calibri"/>
              </a:rPr>
              <a:t>. Då kan du få reda på hur utbildningen jämför sig med liknande utbildning i Sverige. Det blir då enklare att veta om du behöver komplettera din utbildning. Informationen finns att hämta på </a:t>
            </a:r>
            <a:r>
              <a:rPr lang="sv-SE" sz="1200" b="0" i="0" u="sng" strike="noStrike" kern="1200" cap="none" spc="0" baseline="0" dirty="0" smtClean="0">
                <a:solidFill>
                  <a:srgbClr val="000000"/>
                </a:solidFill>
                <a:effectLst/>
                <a:uFillTx/>
                <a:latin typeface="Calibri"/>
                <a:hlinkClick r:id="rId4"/>
              </a:rPr>
              <a:t>flera olika språk</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Du kan </a:t>
            </a:r>
            <a:r>
              <a:rPr lang="sv-SE" sz="1200" b="0" i="0" u="sng" strike="noStrike" kern="1200" cap="none" spc="0" baseline="0" dirty="0" smtClean="0">
                <a:solidFill>
                  <a:srgbClr val="000000"/>
                </a:solidFill>
                <a:effectLst/>
                <a:uFillTx/>
                <a:latin typeface="Calibri"/>
                <a:hlinkClick r:id="rId5"/>
              </a:rPr>
              <a:t>ansöka om ett utlåtande</a:t>
            </a:r>
            <a:r>
              <a:rPr lang="sv-SE" sz="1200" b="0" i="0" u="none" strike="noStrike" kern="1200" cap="none" spc="0" baseline="0" dirty="0" smtClean="0">
                <a:solidFill>
                  <a:srgbClr val="000000"/>
                </a:solidFill>
                <a:effectLst/>
                <a:uFillTx/>
                <a:latin typeface="Calibri"/>
              </a:rPr>
              <a:t> där UHR gör en bedömning av dina utbildningsdokument. Detta förutsätter att du har tillgång till dina betyg och intyg. </a:t>
            </a:r>
          </a:p>
          <a:p>
            <a:pPr rtl="0" fontAlgn="base"/>
            <a:r>
              <a:rPr lang="sv-SE" sz="1200" b="0" i="0" u="none" strike="noStrike" kern="1200" cap="none" spc="0" baseline="0" dirty="0" smtClean="0">
                <a:solidFill>
                  <a:srgbClr val="000000"/>
                </a:solidFill>
                <a:effectLst/>
                <a:uFillTx/>
                <a:latin typeface="Calibri"/>
              </a:rPr>
              <a:t>Det finns reglerade yrken som kräver legitimation eller annan form av erkännande. Om du är utbildad inom ett visst yrke kan det vara bra att ta reda på vilka regler som gäller för just det. En lista över reglerade yrken hittar du </a:t>
            </a:r>
            <a:r>
              <a:rPr lang="sv-SE" sz="1200" b="0" i="0" u="sng" strike="noStrike" kern="1200" cap="none" spc="0" baseline="0" dirty="0" smtClean="0">
                <a:solidFill>
                  <a:srgbClr val="000000"/>
                </a:solidFill>
                <a:effectLst/>
                <a:uFillTx/>
                <a:latin typeface="Calibri"/>
                <a:hlinkClick r:id="rId6"/>
              </a:rPr>
              <a:t>här</a:t>
            </a:r>
            <a:r>
              <a:rPr lang="sv-SE" sz="1200" b="0" i="0" u="none" strike="noStrike" kern="1200" cap="none" spc="0" baseline="0" dirty="0" smtClean="0">
                <a:solidFill>
                  <a:srgbClr val="000000"/>
                </a:solidFill>
                <a:effectLst/>
                <a:uFillTx/>
                <a:latin typeface="Calibri"/>
              </a:rPr>
              <a:t>, och mer information finns på </a:t>
            </a:r>
            <a:r>
              <a:rPr lang="sv-SE" sz="1200" b="0" i="0" u="sng" strike="noStrike" kern="1200" cap="none" spc="0" baseline="0" dirty="0" smtClean="0">
                <a:solidFill>
                  <a:srgbClr val="000000"/>
                </a:solidFill>
                <a:effectLst/>
                <a:uFillTx/>
                <a:latin typeface="Calibri"/>
                <a:hlinkClick r:id="rId7"/>
              </a:rPr>
              <a:t>rådgivningscentrum för reglerade yrken</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För att studera på universitets- och högskolenivå behöver du ett uppehållstillstånd. Läs mer på </a:t>
            </a:r>
            <a:r>
              <a:rPr lang="sv-SE" sz="1200" b="0" i="0" u="sng" strike="noStrike" kern="1200" cap="none" spc="0" baseline="0" dirty="0" smtClean="0">
                <a:solidFill>
                  <a:srgbClr val="000000"/>
                </a:solidFill>
                <a:effectLst/>
                <a:uFillTx/>
                <a:latin typeface="Calibri"/>
                <a:hlinkClick r:id="rId8"/>
              </a:rPr>
              <a:t>Migrationsverkets hemsida.</a:t>
            </a:r>
            <a:r>
              <a:rPr lang="sv-SE" sz="1200" b="0" i="0" u="none" strike="noStrike" kern="1200" cap="none" spc="0" baseline="0" dirty="0" smtClean="0">
                <a:solidFill>
                  <a:srgbClr val="000000"/>
                </a:solidFill>
                <a:effectLst/>
                <a:uFillTx/>
                <a:latin typeface="Calibri"/>
              </a:rPr>
              <a: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16</a:t>
            </a:fld>
            <a:endParaRPr lang="sv-SE"/>
          </a:p>
        </p:txBody>
      </p:sp>
    </p:spTree>
    <p:extLst>
      <p:ext uri="{BB962C8B-B14F-4D97-AF65-F5344CB8AC3E}">
        <p14:creationId xmlns:p14="http://schemas.microsoft.com/office/powerpoint/2010/main" val="245800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17</a:t>
            </a:fld>
            <a:endParaRPr lang="sv-SE"/>
          </a:p>
        </p:txBody>
      </p:sp>
    </p:spTree>
    <p:extLst>
      <p:ext uri="{BB962C8B-B14F-4D97-AF65-F5344CB8AC3E}">
        <p14:creationId xmlns:p14="http://schemas.microsoft.com/office/powerpoint/2010/main" val="356736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endParaRPr lang="sv-SE"/>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130B6A-84E9-47B8-976E-8456F1B2B134}" type="slidenum">
              <a:t>18</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5355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pPr rtl="0" fontAlgn="base"/>
            <a:r>
              <a:rPr lang="sv-SE" sz="1200" b="0" i="0" u="none" strike="noStrike" kern="1200" cap="none" spc="0" baseline="0" dirty="0" smtClean="0">
                <a:solidFill>
                  <a:srgbClr val="000000"/>
                </a:solidFill>
                <a:effectLst/>
                <a:uFillTx/>
                <a:latin typeface="Calibri"/>
              </a:rPr>
              <a:t>För att få jobba i Sverige behöver du AT-UND på ditt LMA-kort. AT-UND innebär att du är undantagen kravet om arbetstillstånd för att arbeta i Sverige.</a:t>
            </a:r>
            <a:r>
              <a:rPr lang="sv-SE" sz="1200" b="0" i="0" u="none" strike="noStrike" kern="1200" cap="small" spc="0" baseline="0" dirty="0" smtClean="0">
                <a:solidFill>
                  <a:srgbClr val="000000"/>
                </a:solidFill>
                <a:effectLst/>
                <a:uFillTx/>
                <a:latin typeface="Calibri"/>
              </a:rPr>
              <a:t> </a:t>
            </a:r>
            <a:r>
              <a:rPr lang="sv-SE" sz="1200" b="0" i="0" u="none" strike="noStrike" kern="1200" cap="none" spc="0" baseline="0" dirty="0" smtClean="0">
                <a:solidFill>
                  <a:srgbClr val="000000"/>
                </a:solidFill>
                <a:effectLst/>
                <a:uFillTx/>
                <a:latin typeface="Calibri"/>
              </a:rPr>
              <a:t>AT står för arbetstillstånd och UND står för undantag. </a:t>
            </a:r>
          </a:p>
          <a:p>
            <a:pPr rtl="0" fontAlgn="base"/>
            <a:r>
              <a:rPr lang="sv-SE" sz="1200" b="0" i="0" u="none" strike="noStrike" kern="1200" cap="none" spc="0" baseline="0" dirty="0" smtClean="0">
                <a:solidFill>
                  <a:srgbClr val="000000"/>
                </a:solidFill>
                <a:effectLst/>
                <a:uFillTx/>
                <a:latin typeface="Calibri"/>
              </a:rPr>
              <a:t>För att kunna få AT-UND måste du kunna styrka din identitet för Migrationsverket. Migrationsverket gör en bedömning om dina identitetshandlingar är giltiga vilket behövs för att AT-UND ska kunna utfärdas.  </a:t>
            </a:r>
          </a:p>
          <a:p>
            <a:pPr rtl="0" fontAlgn="base"/>
            <a:r>
              <a:rPr lang="sv-SE" sz="1200" b="0" i="0" u="none" strike="noStrike" kern="1200" cap="none" spc="0" baseline="0" dirty="0" smtClean="0">
                <a:solidFill>
                  <a:srgbClr val="000000"/>
                </a:solidFill>
                <a:effectLst/>
                <a:uFillTx/>
                <a:latin typeface="Calibri"/>
              </a:rPr>
              <a:t>Se till att du får vidimerade, tydliga kopior på dina identitetshandlingar från Migrationsverket. Vidimerade betyder bevittnade och underskrivna av två utomstående personer. Det kan du få hjälp med på Migrationsverket. </a:t>
            </a:r>
          </a:p>
          <a:p>
            <a:pPr rtl="0" fontAlgn="base"/>
            <a:r>
              <a:rPr lang="sv-SE" sz="1200" b="0" i="0" u="none" strike="noStrike" kern="1200" cap="none" spc="0" baseline="0" dirty="0" smtClean="0">
                <a:solidFill>
                  <a:srgbClr val="000000"/>
                </a:solidFill>
                <a:effectLst/>
                <a:uFillTx/>
                <a:latin typeface="Calibri"/>
              </a:rPr>
              <a:t>Om AT-UND inte finns registrerat på ditt LMA-kort, fråga Migrationsverket varför och om det går att ändra. Om det går att ändra registreras AT-UND direkt på ditt LMA-kort och kan läsas av via QR-koden eller under punkt 7 på de gamla LMA-korten. </a:t>
            </a:r>
          </a:p>
          <a:p>
            <a:pPr rtl="0" fontAlgn="base"/>
            <a:r>
              <a:rPr lang="sv-SE" sz="1200" b="0" i="0" u="none" strike="noStrike" kern="1200" cap="none" spc="0" baseline="0" dirty="0" smtClean="0">
                <a:solidFill>
                  <a:srgbClr val="000000"/>
                </a:solidFill>
                <a:effectLst/>
                <a:uFillTx/>
                <a:latin typeface="Calibri"/>
              </a:rPr>
              <a:t>Du kan läsa mycket om vad som gäller för asylsökandes sysselsättning på Migrationsverkets </a:t>
            </a:r>
            <a:r>
              <a:rPr lang="sv-SE" sz="1200" b="0" i="0" u="sng" strike="noStrike" kern="1200" cap="none" spc="0" baseline="0" dirty="0" smtClean="0">
                <a:solidFill>
                  <a:srgbClr val="000000"/>
                </a:solidFill>
                <a:effectLst/>
                <a:uFillTx/>
                <a:latin typeface="Calibri"/>
                <a:hlinkClick r:id="rId3"/>
              </a:rPr>
              <a:t>hemsida</a:t>
            </a:r>
            <a:r>
              <a:rPr lang="sv-SE" sz="1200" b="0" i="0" u="none" strike="noStrike" kern="1200" cap="none" spc="0" baseline="0" dirty="0" smtClean="0">
                <a:solidFill>
                  <a:srgbClr val="000000"/>
                </a:solidFill>
                <a:effectLst/>
                <a:uFillTx/>
                <a:latin typeface="Calibri"/>
              </a:rPr>
              <a:t>. Den finns på flera olika språk.  </a:t>
            </a:r>
          </a:p>
          <a:p>
            <a:pPr lvl="0"/>
            <a:endParaRPr lang="en-GB" dirty="0"/>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278707-E907-479C-92C5-39DEB5E4FCF4}" type="slidenum">
              <a:t>2</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1847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pPr fontAlgn="base"/>
            <a:r>
              <a:rPr lang="sv-SE" sz="1200" cap="small" dirty="0" smtClean="0"/>
              <a:t>S</a:t>
            </a:r>
            <a:r>
              <a:rPr lang="sv-SE" sz="1200" dirty="0" smtClean="0"/>
              <a:t>om arbetstagare är du fri att söka jobb var och hur du vill. </a:t>
            </a:r>
          </a:p>
          <a:p>
            <a:pPr fontAlgn="base"/>
            <a:r>
              <a:rPr lang="sv-SE" sz="1200" dirty="0" smtClean="0"/>
              <a:t>Du kan söka jobb via Arbetsförmedlingens </a:t>
            </a:r>
            <a:r>
              <a:rPr lang="sv-SE" sz="1200" u="sng" dirty="0" smtClean="0">
                <a:hlinkClick r:id="rId3"/>
              </a:rPr>
              <a:t>hemsida</a:t>
            </a:r>
            <a:r>
              <a:rPr lang="sv-SE" sz="1200" dirty="0" smtClean="0"/>
              <a:t>, men du kan inte ta del av deras arbetsmarknadsinsatser som till exempel praktikplatser förrän den dagen du får uppehållstillstånd eller arbetstillstånd.  </a:t>
            </a:r>
          </a:p>
          <a:p>
            <a:pPr fontAlgn="base"/>
            <a:r>
              <a:rPr lang="sv-SE" sz="1200" dirty="0" smtClean="0"/>
              <a:t>Du kan </a:t>
            </a:r>
            <a:r>
              <a:rPr lang="sv-SE" sz="1200" u="sng" dirty="0" smtClean="0">
                <a:hlinkClick r:id="rId4"/>
              </a:rPr>
              <a:t>skapa ett konto</a:t>
            </a:r>
            <a:r>
              <a:rPr lang="sv-SE" sz="1200" dirty="0" smtClean="0"/>
              <a:t> på Arbetsförmedlingens hemsida som arbetsgivare kan söka på innan du fått ett samordningsnummer. Du kan inte få stöd av en handläggare förrän du har ett samordningsnummer och du uppfyllt arbetsvillkoren, alltså när du jobbat minst 80 timmar under en 6 månaders period.  </a:t>
            </a:r>
          </a:p>
          <a:p>
            <a:pPr fontAlgn="base"/>
            <a:r>
              <a:rPr lang="sv-SE" sz="1200" dirty="0" smtClean="0"/>
              <a:t>Du kan även registrera dig i det digitala verktyget </a:t>
            </a:r>
            <a:r>
              <a:rPr lang="sv-SE" sz="1200" u="sng" dirty="0" err="1" smtClean="0">
                <a:hlinkClick r:id="rId5"/>
              </a:rPr>
              <a:t>Jobskills</a:t>
            </a:r>
            <a:r>
              <a:rPr lang="sv-SE" sz="1200" dirty="0" smtClean="0"/>
              <a:t>. </a:t>
            </a:r>
            <a:r>
              <a:rPr lang="sv-SE" sz="1200" dirty="0" err="1" smtClean="0"/>
              <a:t>Jobskills</a:t>
            </a:r>
            <a:r>
              <a:rPr lang="sv-SE" sz="1200" dirty="0" smtClean="0"/>
              <a:t> är ett verktyg som du som asylsökande själv kan använda för att kartlägga din kompetens, bli sökbar för arbetsgivare och få information om den svenska arbetsmarknaden på flera olika språk. </a:t>
            </a:r>
          </a:p>
          <a:p>
            <a:pPr fontAlgn="base"/>
            <a:r>
              <a:rPr lang="sv-SE" sz="1200" dirty="0" smtClean="0"/>
              <a:t>På </a:t>
            </a:r>
            <a:r>
              <a:rPr lang="sv-SE" sz="1200" u="sng" dirty="0" smtClean="0">
                <a:hlinkClick r:id="rId6"/>
              </a:rPr>
              <a:t>Arbetsförmedlingen Play</a:t>
            </a:r>
            <a:r>
              <a:rPr lang="sv-SE" sz="1200" dirty="0" smtClean="0"/>
              <a:t> kan du hitta videos och podcasts på flera olika språk med information om att söka jobb och annat. </a:t>
            </a:r>
          </a:p>
          <a:p>
            <a:pPr fontAlgn="base"/>
            <a:r>
              <a:rPr lang="sv-SE" sz="1200" dirty="0" smtClean="0"/>
              <a:t>Om du vill starta eget företag finns information bland annat på </a:t>
            </a:r>
            <a:r>
              <a:rPr lang="sv-SE" sz="1200" u="sng" dirty="0" err="1" smtClean="0">
                <a:hlinkClick r:id="rId7"/>
              </a:rPr>
              <a:t>Working</a:t>
            </a:r>
            <a:r>
              <a:rPr lang="sv-SE" sz="1200" u="sng" dirty="0" smtClean="0">
                <a:hlinkClick r:id="rId7"/>
              </a:rPr>
              <a:t> i Sweden</a:t>
            </a:r>
            <a:r>
              <a:rPr lang="sv-SE" sz="1200" dirty="0" smtClean="0"/>
              <a:t> och </a:t>
            </a:r>
            <a:r>
              <a:rPr lang="sv-SE" sz="1200" u="sng" dirty="0" smtClean="0">
                <a:hlinkClick r:id="rId8"/>
              </a:rPr>
              <a:t>verksamt.se</a:t>
            </a:r>
            <a:r>
              <a:rPr lang="sv-SE" sz="1200" dirty="0" smtClean="0"/>
              <a:t>.  </a:t>
            </a:r>
          </a:p>
          <a:p>
            <a:pPr fontAlgn="base"/>
            <a:r>
              <a:rPr lang="sv-SE" sz="1200" b="1" dirty="0" smtClean="0"/>
              <a:t>Tänk på att du som asylsökande är undantagen kravet om arbetstillstånd.</a:t>
            </a:r>
            <a:r>
              <a:rPr lang="sv-SE" sz="1200" dirty="0" smtClean="0"/>
              <a:t> Du får jobba utan arbetstillstånd om du kan visa upp AT-UND på ditt LMA-kort.</a:t>
            </a:r>
          </a:p>
          <a:p>
            <a:pPr lvl="0"/>
            <a:endParaRPr lang="en-GB" dirty="0"/>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278707-E907-479C-92C5-39DEB5E4FCF4}" type="slidenum">
              <a:t>3</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1057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Alla som arbetar i Sverige behöver betala skatt.  </a:t>
            </a:r>
          </a:p>
          <a:p>
            <a:pPr rtl="0" fontAlgn="base"/>
            <a:r>
              <a:rPr lang="sv-SE" sz="1200" b="0" i="0" u="none" strike="noStrike" kern="1200" cap="none" spc="0" baseline="0" dirty="0" smtClean="0">
                <a:solidFill>
                  <a:srgbClr val="000000"/>
                </a:solidFill>
                <a:effectLst/>
                <a:uFillTx/>
                <a:latin typeface="Calibri"/>
              </a:rPr>
              <a:t>Du behöver ett </a:t>
            </a:r>
            <a:r>
              <a:rPr lang="sv-SE" sz="1200" b="1" i="0" u="none" strike="noStrike" kern="1200" cap="none" spc="0" baseline="0" dirty="0" smtClean="0">
                <a:solidFill>
                  <a:srgbClr val="000000"/>
                </a:solidFill>
                <a:effectLst/>
                <a:uFillTx/>
                <a:latin typeface="Calibri"/>
              </a:rPr>
              <a:t>samordningsnummer</a:t>
            </a:r>
            <a:r>
              <a:rPr lang="sv-SE" sz="1200" b="0" i="0" u="none" strike="noStrike" kern="1200" cap="none" spc="0" baseline="0" dirty="0" smtClean="0">
                <a:solidFill>
                  <a:srgbClr val="000000"/>
                </a:solidFill>
                <a:effectLst/>
                <a:uFillTx/>
                <a:latin typeface="Calibri"/>
              </a:rPr>
              <a:t> för att kunna registreras för att betala in skatt till Skatteverket. Du lämnar själv in en </a:t>
            </a:r>
            <a:r>
              <a:rPr lang="sv-SE" sz="1200" b="0" i="0" u="sng" strike="noStrike" kern="1200" cap="none" spc="0" baseline="0" dirty="0" smtClean="0">
                <a:solidFill>
                  <a:srgbClr val="000000"/>
                </a:solidFill>
                <a:effectLst/>
                <a:uFillTx/>
                <a:latin typeface="Calibri"/>
                <a:hlinkClick r:id="rId3"/>
              </a:rPr>
              <a:t>Anmälan om preliminär A-skatt</a:t>
            </a:r>
            <a:r>
              <a:rPr lang="sv-SE" sz="1200" b="0" i="0" u="none" strike="noStrike" kern="1200" cap="none" spc="0" baseline="0" dirty="0" smtClean="0">
                <a:solidFill>
                  <a:srgbClr val="000000"/>
                </a:solidFill>
                <a:effectLst/>
                <a:uFillTx/>
                <a:latin typeface="Calibri"/>
              </a:rPr>
              <a:t> till Skatteverket </a:t>
            </a:r>
            <a:r>
              <a:rPr lang="sv-SE" sz="1200" b="1" i="0" u="none" strike="noStrike" kern="1200" cap="none" spc="0" baseline="0" dirty="0" smtClean="0">
                <a:solidFill>
                  <a:srgbClr val="000000"/>
                </a:solidFill>
                <a:effectLst/>
                <a:uFillTx/>
                <a:latin typeface="Calibri"/>
              </a:rPr>
              <a:t>senast 14 dagar efter att du börjat arbeta</a:t>
            </a:r>
            <a:r>
              <a:rPr lang="sv-SE" sz="1200" b="0" i="0" u="none" strike="noStrike" kern="1200" cap="none" spc="0" baseline="0" dirty="0" smtClean="0">
                <a:solidFill>
                  <a:srgbClr val="000000"/>
                </a:solidFill>
                <a:effectLst/>
                <a:uFillTx/>
                <a:latin typeface="Calibri"/>
              </a:rPr>
              <a:t>. Anmälan finns både på svenska och engelska. </a:t>
            </a:r>
          </a:p>
          <a:p>
            <a:pPr rtl="0" fontAlgn="base"/>
            <a:r>
              <a:rPr lang="sv-SE" sz="1200" b="0" i="0" u="none" strike="noStrike" kern="1200" cap="none" spc="0" baseline="0" dirty="0" smtClean="0">
                <a:solidFill>
                  <a:srgbClr val="000000"/>
                </a:solidFill>
                <a:effectLst/>
                <a:uFillTx/>
                <a:latin typeface="Calibri"/>
              </a:rPr>
              <a:t>Tillsammans med Anmälan av A-skatt ska vidimerade kopior av giltiga ID-handlingar, LMA-kort och gärna ett underskrivet anställningsavtal skickas in till Skatteverket. </a:t>
            </a:r>
            <a:r>
              <a:rPr lang="sv-SE" sz="1200" b="1" i="0" u="none" strike="noStrike" kern="1200" cap="none" spc="0" baseline="0" dirty="0" smtClean="0">
                <a:solidFill>
                  <a:srgbClr val="000000"/>
                </a:solidFill>
                <a:effectLst/>
                <a:uFillTx/>
                <a:latin typeface="Calibri"/>
              </a:rPr>
              <a:t>Det är inget krav att anställningsavtalet skickas in till Skatteverket. </a:t>
            </a:r>
          </a:p>
          <a:p>
            <a:pPr rtl="0" fontAlgn="base"/>
            <a:r>
              <a:rPr lang="sv-SE" sz="1200" b="0" i="0" u="none" strike="noStrike" kern="1200" cap="none" spc="0" baseline="0" dirty="0" smtClean="0">
                <a:solidFill>
                  <a:srgbClr val="000000"/>
                </a:solidFill>
                <a:effectLst/>
                <a:uFillTx/>
                <a:latin typeface="Calibri"/>
              </a:rPr>
              <a:t>Det är också viktigt att </a:t>
            </a:r>
            <a:r>
              <a:rPr lang="sv-SE" sz="1200" b="1" i="0" u="none" strike="noStrike" kern="1200" cap="none" spc="0" baseline="0" dirty="0" smtClean="0">
                <a:solidFill>
                  <a:srgbClr val="000000"/>
                </a:solidFill>
                <a:effectLst/>
                <a:uFillTx/>
                <a:latin typeface="Calibri"/>
              </a:rPr>
              <a:t>ange rätt adress</a:t>
            </a:r>
            <a:r>
              <a:rPr lang="sv-SE" sz="1200" b="0" i="0" u="none" strike="noStrike" kern="1200" cap="none" spc="0" baseline="0" dirty="0" smtClean="0">
                <a:solidFill>
                  <a:srgbClr val="000000"/>
                </a:solidFill>
                <a:effectLst/>
                <a:uFillTx/>
                <a:latin typeface="Calibri"/>
              </a:rPr>
              <a:t> för att Skatteverket ska kunna kontakta dig. På grund av sekretess är det många ärenden som bara kan göras via vanlig post. Bor du som inneboende är det viktigt att skriva din adress med beteckningen C/O och namnet på personen du bor hos. Läs mer om hur du får post till </a:t>
            </a:r>
            <a:r>
              <a:rPr lang="sv-SE" sz="1200" b="0" i="0" u="sng" strike="noStrike" kern="1200" cap="none" spc="0" baseline="0" dirty="0" smtClean="0">
                <a:solidFill>
                  <a:srgbClr val="000000"/>
                </a:solidFill>
                <a:effectLst/>
                <a:uFillTx/>
                <a:latin typeface="Calibri"/>
                <a:hlinkClick r:id="rId4"/>
              </a:rPr>
              <a:t>rätt adress här</a:t>
            </a:r>
            <a:r>
              <a:rPr lang="sv-SE" sz="1200" b="0" i="0" u="none" strike="noStrike" kern="1200" cap="none" spc="0" baseline="0" dirty="0" smtClean="0">
                <a:solidFill>
                  <a:srgbClr val="000000"/>
                </a:solidFill>
                <a:effectLst/>
                <a:uFillTx/>
                <a:latin typeface="Calibri"/>
              </a:rPr>
              <a:t>. Informationen finns på flera olika språk. Om du behöver byta adress skickar du in blanketten </a:t>
            </a:r>
            <a:r>
              <a:rPr lang="sv-SE" sz="1200" b="0" i="0" u="sng" strike="noStrike" kern="1200" cap="none" spc="0" baseline="0" dirty="0" smtClean="0">
                <a:solidFill>
                  <a:srgbClr val="000000"/>
                </a:solidFill>
                <a:effectLst/>
                <a:uFillTx/>
                <a:latin typeface="Calibri"/>
                <a:hlinkClick r:id="rId5"/>
              </a:rPr>
              <a:t>Anmälan – Särskild postadress.</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Om du ska starta eget företag finns det bra </a:t>
            </a:r>
            <a:r>
              <a:rPr lang="sv-SE" sz="1200" b="0" i="0" u="sng" strike="noStrike" kern="1200" cap="none" spc="0" baseline="0" dirty="0" smtClean="0">
                <a:solidFill>
                  <a:srgbClr val="000000"/>
                </a:solidFill>
                <a:effectLst/>
                <a:uFillTx/>
                <a:latin typeface="Calibri"/>
                <a:hlinkClick r:id="rId6"/>
              </a:rPr>
              <a:t>information här</a:t>
            </a:r>
            <a:r>
              <a:rPr lang="sv-SE" sz="1200" b="0" i="0" u="none" strike="noStrike" kern="1200" cap="none" spc="0" baseline="0" dirty="0" smtClean="0">
                <a:solidFill>
                  <a:srgbClr val="000000"/>
                </a:solidFill>
                <a:effectLst/>
                <a:uFillTx/>
                <a:latin typeface="Calibri"/>
              </a:rPr>
              <a:t> (på svenska eller engelska). </a:t>
            </a:r>
          </a:p>
          <a:p>
            <a:pPr rtl="0" fontAlgn="base"/>
            <a:r>
              <a:rPr lang="sv-SE" sz="1200" b="0" i="0" u="none" strike="noStrike" kern="1200" cap="none" spc="0" baseline="0" dirty="0" smtClean="0">
                <a:solidFill>
                  <a:srgbClr val="000000"/>
                </a:solidFill>
                <a:effectLst/>
                <a:uFillTx/>
                <a:latin typeface="Calibri"/>
              </a:rPr>
              <a:t>Du kan alltid besöka ett av Skatteverkets </a:t>
            </a:r>
            <a:r>
              <a:rPr lang="sv-SE" sz="1200" b="0" i="0" u="sng" strike="noStrike" kern="1200" cap="none" spc="0" baseline="0" dirty="0" smtClean="0">
                <a:solidFill>
                  <a:srgbClr val="000000"/>
                </a:solidFill>
                <a:effectLst/>
                <a:uFillTx/>
                <a:latin typeface="Calibri"/>
                <a:hlinkClick r:id="rId7"/>
              </a:rPr>
              <a:t>servicekontor</a:t>
            </a:r>
            <a:r>
              <a:rPr lang="sv-SE" sz="1200" b="0" i="0" u="none" strike="noStrike" kern="1200" cap="none" spc="0" baseline="0" dirty="0" smtClean="0">
                <a:solidFill>
                  <a:srgbClr val="000000"/>
                </a:solidFill>
                <a:effectLst/>
                <a:uFillTx/>
                <a:latin typeface="Calibri"/>
              </a:rPr>
              <a:t> för att få personlig hjälp. </a:t>
            </a:r>
            <a:br>
              <a:rPr lang="sv-SE" sz="1200" b="0" i="0" u="none" strike="noStrike" kern="1200" cap="none" spc="0" baseline="0" dirty="0" smtClean="0">
                <a:solidFill>
                  <a:srgbClr val="000000"/>
                </a:solidFill>
                <a:effectLst/>
                <a:uFillTx/>
                <a:latin typeface="Calibri"/>
              </a:rPr>
            </a:br>
            <a:r>
              <a:rPr lang="sv-SE" sz="1200" b="0" i="0" u="none" strike="noStrike" kern="1200" cap="none" spc="0" baseline="0" dirty="0" smtClean="0">
                <a:solidFill>
                  <a:srgbClr val="000000"/>
                </a:solidFill>
                <a:effectLst/>
                <a:uFillTx/>
                <a:latin typeface="Calibri"/>
              </a:rPr>
              <a: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4</a:t>
            </a:fld>
            <a:endParaRPr lang="sv-SE"/>
          </a:p>
        </p:txBody>
      </p:sp>
    </p:spTree>
    <p:extLst>
      <p:ext uri="{BB962C8B-B14F-4D97-AF65-F5344CB8AC3E}">
        <p14:creationId xmlns:p14="http://schemas.microsoft.com/office/powerpoint/2010/main" val="4034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För att få börja jobba hos en arbetsgivare behöver du inget samordningsnummer.  </a:t>
            </a:r>
          </a:p>
          <a:p>
            <a:pPr rtl="0" fontAlgn="base"/>
            <a:r>
              <a:rPr lang="sv-SE" sz="1200" b="0" i="0" u="none" strike="noStrike" kern="1200" cap="none" spc="0" baseline="0" dirty="0" smtClean="0">
                <a:solidFill>
                  <a:srgbClr val="000000"/>
                </a:solidFill>
                <a:effectLst/>
                <a:uFillTx/>
                <a:latin typeface="Calibri"/>
              </a:rPr>
              <a:t>Din arbetsgivare kan underlätta processen och kontakten med både Migrationsverket och Skatteverket om de skriver under anställningsavtalet så fort ni kommit överens om anställningen. </a:t>
            </a:r>
          </a:p>
          <a:p>
            <a:pPr rtl="0" fontAlgn="base"/>
            <a:r>
              <a:rPr lang="sv-SE" sz="1200" b="0" i="0" u="none" strike="noStrike" kern="1200" cap="none" spc="0" baseline="0" dirty="0" smtClean="0">
                <a:solidFill>
                  <a:srgbClr val="000000"/>
                </a:solidFill>
                <a:effectLst/>
                <a:uFillTx/>
                <a:latin typeface="Calibri"/>
              </a:rPr>
              <a:t>Din anställning kan se ut på många olika sätt. Heltid, deltid, timanställning, projektanställning, tillsvidareanställning, ferieanställning med mera. Läs mer om olika </a:t>
            </a:r>
            <a:r>
              <a:rPr lang="sv-SE" sz="1200" b="0" i="0" u="sng" strike="noStrike" kern="1200" cap="none" spc="0" baseline="0" dirty="0" smtClean="0">
                <a:solidFill>
                  <a:srgbClr val="000000"/>
                </a:solidFill>
                <a:effectLst/>
                <a:uFillTx/>
                <a:latin typeface="Calibri"/>
                <a:hlinkClick r:id="rId3"/>
              </a:rPr>
              <a:t>anställningsformer här</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All sysselsättning kan vara värdefull, men var noga med att dina rättigheter inte kränks eller att du blir utnyttjad på din arbetsplats. Läs mer om dina rättigheter på arbetsmarknaden på </a:t>
            </a:r>
            <a:r>
              <a:rPr lang="sv-SE" sz="1200" b="0" i="0" u="sng" strike="noStrike" kern="1200" cap="none" spc="0" baseline="0" dirty="0" err="1" smtClean="0">
                <a:solidFill>
                  <a:srgbClr val="000000"/>
                </a:solidFill>
                <a:effectLst/>
                <a:uFillTx/>
                <a:latin typeface="Calibri"/>
                <a:hlinkClick r:id="rId4"/>
              </a:rPr>
              <a:t>Jobskills</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Din arbetsgivare är skyldiga att lämna in en anmälan om anställning till Migrationsverket. Arbetsgivaren är också skyldig att meddela Migrationsverket när anställningen tar slut.  </a:t>
            </a:r>
          </a:p>
          <a:p>
            <a:pPr rtl="0" fontAlgn="base"/>
            <a:r>
              <a:rPr lang="sv-SE" sz="1200" b="0" i="0" u="none" strike="noStrike" kern="1200" cap="none" spc="0" baseline="0" dirty="0" smtClean="0">
                <a:solidFill>
                  <a:srgbClr val="000000"/>
                </a:solidFill>
                <a:effectLst/>
                <a:uFillTx/>
                <a:latin typeface="Calibri"/>
              </a:rPr>
              <a:t>Din dagersättning påverkas av all annan inkomst: gåvor, kapital, lön med mera. Alla inkomster måste anmälas till Migrationsverket.</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5</a:t>
            </a:fld>
            <a:endParaRPr lang="sv-SE"/>
          </a:p>
        </p:txBody>
      </p:sp>
    </p:spTree>
    <p:extLst>
      <p:ext uri="{BB962C8B-B14F-4D97-AF65-F5344CB8AC3E}">
        <p14:creationId xmlns:p14="http://schemas.microsoft.com/office/powerpoint/2010/main" val="59361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Det bankkort du får från Migrationsverket kan bara Migrationsverket sätta in pengar på, så för att kunna få lön utbetalt behövs ett bankkonto som du skaffar själv. </a:t>
            </a:r>
          </a:p>
          <a:p>
            <a:pPr rtl="0" fontAlgn="base"/>
            <a:r>
              <a:rPr lang="sv-SE" sz="1200" b="0" i="0" u="none" strike="noStrike" kern="1200" cap="none" spc="0" baseline="0" dirty="0" smtClean="0">
                <a:solidFill>
                  <a:srgbClr val="000000"/>
                </a:solidFill>
                <a:effectLst/>
                <a:uFillTx/>
                <a:latin typeface="Calibri"/>
              </a:rPr>
              <a:t>För att öppna ett konto på banken krävs, enligt lag, inget samordningsnummer. Olika banker kan ändå ha olika regler om det, så undersök vad som krävs hos olika banker. Information om vad som krävs för </a:t>
            </a:r>
            <a:r>
              <a:rPr lang="sv-SE" sz="1200" b="0" i="0" u="sng" strike="noStrike" kern="1200" cap="none" spc="0" baseline="0" dirty="0" smtClean="0">
                <a:solidFill>
                  <a:srgbClr val="000000"/>
                </a:solidFill>
                <a:effectLst/>
                <a:uFillTx/>
                <a:latin typeface="Calibri"/>
                <a:hlinkClick r:id="rId3"/>
              </a:rPr>
              <a:t>att bli kund i en svensk bank</a:t>
            </a:r>
            <a:r>
              <a:rPr lang="sv-SE" sz="1200" b="0" i="0" u="none" strike="noStrike" kern="1200" cap="none" spc="0" baseline="0" dirty="0" smtClean="0">
                <a:solidFill>
                  <a:srgbClr val="000000"/>
                </a:solidFill>
                <a:effectLst/>
                <a:uFillTx/>
                <a:latin typeface="Calibri"/>
              </a:rPr>
              <a:t> finns på flera olika språk. Denna information kan vara bra att du tar med dig när du besöker banken. </a:t>
            </a:r>
          </a:p>
          <a:p>
            <a:pPr rtl="0" fontAlgn="base"/>
            <a:r>
              <a:rPr lang="sv-SE" sz="1200" b="0" i="0" u="none" strike="noStrike" kern="1200" cap="none" spc="0" baseline="0" dirty="0" smtClean="0">
                <a:solidFill>
                  <a:srgbClr val="000000"/>
                </a:solidFill>
                <a:effectLst/>
                <a:uFillTx/>
                <a:latin typeface="Calibri"/>
              </a:rPr>
              <a:t>Eftersom bankerna lyder under lagen om penningtvätt krävs god kännedom om dig som kund. Därför måste </a:t>
            </a:r>
            <a:r>
              <a:rPr lang="sv-SE" sz="1200" b="0" i="0" u="sng" strike="noStrike" kern="1200" cap="none" spc="0" baseline="0" dirty="0" smtClean="0">
                <a:solidFill>
                  <a:srgbClr val="000000"/>
                </a:solidFill>
                <a:effectLst/>
                <a:uFillTx/>
                <a:latin typeface="Calibri"/>
                <a:hlinkClick r:id="rId4"/>
              </a:rPr>
              <a:t>banken ställa frågor</a:t>
            </a:r>
            <a:r>
              <a:rPr lang="sv-SE" sz="1200" b="0" i="0" u="none" strike="noStrike" kern="1200" cap="none" spc="0" baseline="0" dirty="0" smtClean="0">
                <a:solidFill>
                  <a:srgbClr val="000000"/>
                </a:solidFill>
                <a:effectLst/>
                <a:uFillTx/>
                <a:latin typeface="Calibri"/>
              </a:rPr>
              <a:t> och du måste kunna bevisa din identitet. (Information finns på flera olika språk). </a:t>
            </a:r>
          </a:p>
          <a:p>
            <a:pPr rtl="0" fontAlgn="base"/>
            <a:r>
              <a:rPr lang="sv-SE" sz="1200" b="0" i="0" u="none" strike="noStrike" kern="1200" cap="none" spc="0" baseline="0" dirty="0" smtClean="0">
                <a:solidFill>
                  <a:srgbClr val="000000"/>
                </a:solidFill>
                <a:effectLst/>
                <a:uFillTx/>
                <a:latin typeface="Calibri"/>
              </a:rPr>
              <a:t>Ta med originalen av dina vidimerade kopior på ID-handlingar, ditt LMA-kort och ett anställningsavtal till ditt första möte med banken.  </a:t>
            </a:r>
          </a:p>
          <a:p>
            <a:pPr rtl="0" fontAlgn="base"/>
            <a:r>
              <a:rPr lang="sv-SE" sz="1200" b="0" i="0" u="none" strike="noStrike" kern="1200" cap="none" spc="0" baseline="0" dirty="0" smtClean="0">
                <a:solidFill>
                  <a:srgbClr val="000000"/>
                </a:solidFill>
                <a:effectLst/>
                <a:uFillTx/>
                <a:latin typeface="Calibri"/>
              </a:rPr>
              <a:t>Banken kommer kontakta Migrationsverket för att se att de uppgifter du lämnat stämmer. Därför måste du skriva på en blankett hos Migrationsverket där du samtycker till att Migrationsverket får prata med banken. Du kan kontakta närmaste mottagningsenhet för att lämna ett sådant samtycke. </a:t>
            </a:r>
          </a:p>
          <a:p>
            <a:pPr rtl="0" fontAlgn="base"/>
            <a:r>
              <a:rPr lang="sv-SE" sz="1200" b="0" i="0" u="none" strike="noStrike" kern="1200" cap="none" spc="0" baseline="0" dirty="0" smtClean="0">
                <a:solidFill>
                  <a:srgbClr val="000000"/>
                </a:solidFill>
                <a:effectLst/>
                <a:uFillTx/>
                <a:latin typeface="Calibri"/>
              </a:rPr>
              <a:t>På vissa banker kan handläggningstiden vara lång. Därför kan det dröja att få din lön utbetald. Prata med din arbetsgivare för att se om det går att ha din lön innestående. Ta kontakt med Migrationsverket för att se om det finns möjlighet att få dagersättning medan du väntar på att få ut din lön. </a:t>
            </a:r>
          </a:p>
          <a:p>
            <a:pPr rtl="0" fontAlgn="base"/>
            <a:r>
              <a:rPr lang="sv-SE" sz="1200" b="0" i="0" u="none" strike="noStrike" kern="1200" cap="none" spc="0" baseline="0" dirty="0" smtClean="0">
                <a:solidFill>
                  <a:srgbClr val="000000"/>
                </a:solidFill>
                <a:effectLst/>
                <a:uFillTx/>
                <a:latin typeface="Calibri"/>
              </a:rPr>
              <a:t>Om du av någon anledning inte får öppna ett bankkonto, ska du be om att få en skriftlig motivering till varför av banken. Om det inte finns några lagliga skäl kan du vända dig till </a:t>
            </a:r>
            <a:r>
              <a:rPr lang="sv-SE" sz="1200" b="0" i="0" u="sng" strike="noStrike" kern="1200" cap="none" spc="0" baseline="0" dirty="0" smtClean="0">
                <a:solidFill>
                  <a:srgbClr val="000000"/>
                </a:solidFill>
                <a:effectLst/>
                <a:uFillTx/>
                <a:latin typeface="Calibri"/>
                <a:hlinkClick r:id="rId5"/>
              </a:rPr>
              <a:t>ARN</a:t>
            </a:r>
            <a:r>
              <a:rPr lang="sv-SE" sz="1200" b="0" i="0" u="none" strike="noStrike" kern="1200" cap="none" spc="0" baseline="0" dirty="0" smtClean="0">
                <a:solidFill>
                  <a:srgbClr val="000000"/>
                </a:solidFill>
                <a:effectLst/>
                <a:uFillTx/>
                <a:latin typeface="Calibri"/>
              </a:rPr>
              <a:t> (Allmänna reklamationsnämnden) för att anmäla banken. Under tiden kan du testa att öppna ett konto på en annan bank.</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7</a:t>
            </a:fld>
            <a:endParaRPr lang="sv-SE"/>
          </a:p>
        </p:txBody>
      </p:sp>
    </p:spTree>
    <p:extLst>
      <p:ext uri="{BB962C8B-B14F-4D97-AF65-F5344CB8AC3E}">
        <p14:creationId xmlns:p14="http://schemas.microsoft.com/office/powerpoint/2010/main" val="180070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Anställningsavtal och lönespecifikation ska lämnas in till din Mottagningsenhet på Migrationsverket. Din arbetsgivare ansvarar för att anmäla anställningen. Under hela anställningen ska all inkomst anmälas till Migrationsverket om du är berättigad dagersättning.  </a:t>
            </a:r>
          </a:p>
          <a:p>
            <a:pPr rtl="0" fontAlgn="base"/>
            <a:r>
              <a:rPr lang="sv-SE" sz="1200" b="0" i="0" u="none" strike="noStrike" kern="1200" cap="none" spc="0" baseline="0" dirty="0" smtClean="0">
                <a:solidFill>
                  <a:srgbClr val="000000"/>
                </a:solidFill>
                <a:effectLst/>
                <a:uFillTx/>
                <a:latin typeface="Calibri"/>
              </a:rPr>
              <a:t>Det är viktigt att hålla kontakten med Migrationsverket under hela asylprocessen och att delta i de möten du blir kallad till.  </a:t>
            </a:r>
          </a:p>
          <a:p>
            <a:pPr rtl="0" fontAlgn="base"/>
            <a:r>
              <a:rPr lang="sv-SE" sz="1200" b="0" i="0" u="none" strike="noStrike" kern="1200" cap="none" spc="0" baseline="0" dirty="0" smtClean="0">
                <a:solidFill>
                  <a:srgbClr val="000000"/>
                </a:solidFill>
                <a:effectLst/>
                <a:uFillTx/>
                <a:latin typeface="Calibri"/>
              </a:rPr>
              <a:t>Du har kvar ditt AT-UND tills du får uppehållstillstånd eller tills du lämnar Sverige efter ett avslag. Så länge du överklagar en utvisning har beslutet inte vunnit laga kraft och du behåller ditt AT-UND. Du kan förlora ditt AT-UND om du motarbetar verkställighetsbeslutet och väljer att inte samarbeta till att lämna Sverige.  </a:t>
            </a:r>
          </a:p>
          <a:p>
            <a:pPr rtl="0" fontAlgn="base"/>
            <a:r>
              <a:rPr lang="sv-SE" sz="1200" b="0" i="0" u="none" strike="noStrike" kern="1200" cap="none" spc="0" baseline="0" dirty="0" smtClean="0">
                <a:solidFill>
                  <a:srgbClr val="000000"/>
                </a:solidFill>
                <a:effectLst/>
                <a:uFillTx/>
                <a:latin typeface="Calibri"/>
              </a:rPr>
              <a:t>Om du har fått avslag på din ansökan på din ansökan om asyl och har fått ett beslut om avvisning eller utvisning som har börjat gälla (fått laga kraft) kan du i vissa fall ansöka om arbetstillstånd utan att lämna Sverige.</a:t>
            </a:r>
            <a:r>
              <a:rPr lang="sv-SE" sz="1200" b="0" i="0" u="none" strike="noStrike" kern="1200" cap="small" spc="0" baseline="0" dirty="0" smtClean="0">
                <a:solidFill>
                  <a:srgbClr val="000000"/>
                </a:solidFill>
                <a:effectLst/>
                <a:uFillTx/>
                <a:latin typeface="Calibri"/>
              </a:rPr>
              <a:t> </a:t>
            </a:r>
            <a:r>
              <a:rPr lang="sv-SE" sz="1200" b="0" i="0" u="none" strike="noStrike" kern="1200" cap="none" spc="0" baseline="0" dirty="0" smtClean="0">
                <a:solidFill>
                  <a:srgbClr val="000000"/>
                </a:solidFill>
                <a:effectLst/>
                <a:uFillTx/>
                <a:latin typeface="Calibri"/>
              </a:rPr>
              <a:t>Läs mer på </a:t>
            </a:r>
            <a:r>
              <a:rPr lang="sv-SE" sz="1200" b="0" i="0" u="sng" strike="noStrike" kern="1200" cap="none" spc="0" baseline="0" dirty="0" smtClean="0">
                <a:solidFill>
                  <a:srgbClr val="000000"/>
                </a:solidFill>
                <a:effectLst/>
                <a:uFillTx/>
                <a:latin typeface="Calibri"/>
                <a:hlinkClick r:id="rId3"/>
              </a:rPr>
              <a:t>Migrationsverkets hemsida</a:t>
            </a:r>
            <a:r>
              <a:rPr lang="sv-SE" sz="1200" b="0" i="0" u="none" strike="noStrike" kern="1200" cap="none" spc="0" baseline="0" dirty="0" smtClean="0">
                <a:solidFill>
                  <a:srgbClr val="000000"/>
                </a:solidFill>
                <a:effectLst/>
                <a:uFillTx/>
                <a:latin typeface="Calibri"/>
              </a:rPr>
              <a: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8</a:t>
            </a:fld>
            <a:endParaRPr lang="sv-SE"/>
          </a:p>
        </p:txBody>
      </p:sp>
    </p:spTree>
    <p:extLst>
      <p:ext uri="{BB962C8B-B14F-4D97-AF65-F5344CB8AC3E}">
        <p14:creationId xmlns:p14="http://schemas.microsoft.com/office/powerpoint/2010/main" val="296710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sz="1200" b="1" i="0" u="none" strike="noStrike" kern="1200" cap="none" spc="0" baseline="0" dirty="0" smtClean="0">
                <a:solidFill>
                  <a:srgbClr val="000000"/>
                </a:solidFill>
                <a:effectLst/>
                <a:uFillTx/>
                <a:latin typeface="Calibri"/>
              </a:rPr>
              <a:t>På boenden där mat ingår är dager­sätt­ningen</a:t>
            </a:r>
          </a:p>
          <a:p>
            <a:r>
              <a:rPr lang="sv-SE" sz="1200" b="0" i="0" u="none" strike="noStrike" kern="1200" cap="none" spc="0" baseline="0" dirty="0" smtClean="0">
                <a:solidFill>
                  <a:srgbClr val="000000"/>
                </a:solidFill>
                <a:effectLst/>
                <a:uFillTx/>
                <a:latin typeface="Calibri"/>
              </a:rPr>
              <a:t>24 kr/dag för vuxna ensamstående</a:t>
            </a:r>
          </a:p>
          <a:p>
            <a:r>
              <a:rPr lang="sv-SE" sz="1200" b="0" i="0" u="none" strike="noStrike" kern="1200" cap="none" spc="0" baseline="0" dirty="0" smtClean="0">
                <a:solidFill>
                  <a:srgbClr val="000000"/>
                </a:solidFill>
                <a:effectLst/>
                <a:uFillTx/>
                <a:latin typeface="Calibri"/>
              </a:rPr>
              <a:t>19 kr/dag per person för vuxna som delar hushållskostnader</a:t>
            </a:r>
          </a:p>
          <a:p>
            <a:r>
              <a:rPr lang="sv-SE" sz="1200" b="0" i="0" u="none" strike="noStrike" kern="1200" cap="none" spc="0" baseline="0" dirty="0" smtClean="0">
                <a:solidFill>
                  <a:srgbClr val="000000"/>
                </a:solidFill>
                <a:effectLst/>
                <a:uFillTx/>
                <a:latin typeface="Calibri"/>
              </a:rPr>
              <a:t>12 kr/dag för barn t.o.m. 17 år.</a:t>
            </a:r>
          </a:p>
          <a:p>
            <a:r>
              <a:rPr lang="sv-SE" sz="1200" b="1" i="0" u="none" strike="noStrike" kern="1200" cap="none" spc="0" baseline="0" dirty="0" smtClean="0">
                <a:solidFill>
                  <a:srgbClr val="000000"/>
                </a:solidFill>
                <a:effectLst/>
                <a:uFillTx/>
                <a:latin typeface="Calibri"/>
              </a:rPr>
              <a:t>På boenden där mat inte ingår är dager­sätt­ningen</a:t>
            </a:r>
          </a:p>
          <a:p>
            <a:r>
              <a:rPr lang="sv-SE" sz="1200" b="0" i="0" u="none" strike="noStrike" kern="1200" cap="none" spc="0" baseline="0" dirty="0" smtClean="0">
                <a:solidFill>
                  <a:srgbClr val="000000"/>
                </a:solidFill>
                <a:effectLst/>
                <a:uFillTx/>
                <a:latin typeface="Calibri"/>
              </a:rPr>
              <a:t>71 kr/dag för vuxna ensamstående</a:t>
            </a:r>
          </a:p>
          <a:p>
            <a:r>
              <a:rPr lang="sv-SE" sz="1200" b="0" i="0" u="none" strike="noStrike" kern="1200" cap="none" spc="0" baseline="0" dirty="0" smtClean="0">
                <a:solidFill>
                  <a:srgbClr val="000000"/>
                </a:solidFill>
                <a:effectLst/>
                <a:uFillTx/>
                <a:latin typeface="Calibri"/>
              </a:rPr>
              <a:t>61 kr/dag och person för vuxna som delar hushållskostnader</a:t>
            </a:r>
          </a:p>
          <a:p>
            <a:r>
              <a:rPr lang="sv-SE" sz="1200" b="0" i="0" u="none" strike="noStrike" kern="1200" cap="none" spc="0" baseline="0" dirty="0" smtClean="0">
                <a:solidFill>
                  <a:srgbClr val="000000"/>
                </a:solidFill>
                <a:effectLst/>
                <a:uFillTx/>
                <a:latin typeface="Calibri"/>
              </a:rPr>
              <a:t>37 kr/dag för barn 0–3 år</a:t>
            </a:r>
          </a:p>
          <a:p>
            <a:r>
              <a:rPr lang="sv-SE" sz="1200" b="0" i="0" u="none" strike="noStrike" kern="1200" cap="none" spc="0" baseline="0" dirty="0" smtClean="0">
                <a:solidFill>
                  <a:srgbClr val="000000"/>
                </a:solidFill>
                <a:effectLst/>
                <a:uFillTx/>
                <a:latin typeface="Calibri"/>
              </a:rPr>
              <a:t>43 kr/dag för barn 4–10 år</a:t>
            </a:r>
          </a:p>
          <a:p>
            <a:r>
              <a:rPr lang="sv-SE" sz="1200" b="0" i="0" u="none" strike="noStrike" kern="1200" cap="none" spc="0" baseline="0" dirty="0" smtClean="0">
                <a:solidFill>
                  <a:srgbClr val="000000"/>
                </a:solidFill>
                <a:effectLst/>
                <a:uFillTx/>
                <a:latin typeface="Calibri"/>
              </a:rPr>
              <a:t>50 kr/dag för barn 11–17 år.</a:t>
            </a:r>
          </a:p>
          <a:p>
            <a:pPr fontAlgn="base"/>
            <a:r>
              <a:rPr lang="sv-SE" sz="1200" dirty="0" smtClean="0">
                <a:hlinkClick r:id="rId3"/>
              </a:rPr>
              <a:t>Dagersättningen</a:t>
            </a:r>
            <a:r>
              <a:rPr lang="sv-SE" sz="1200" dirty="0" smtClean="0"/>
              <a:t> skiljer sig beroende på hur du bor och hur din familjesituation ser ut.</a:t>
            </a:r>
          </a:p>
          <a:p>
            <a:pPr fontAlgn="base"/>
            <a:r>
              <a:rPr lang="sv-SE" sz="1200" dirty="0" smtClean="0"/>
              <a:t>Du kan ansöka om Särskilda medel om du behöver något som inte ryms i din budget, </a:t>
            </a:r>
            <a:br>
              <a:rPr lang="sv-SE" sz="1200" dirty="0" smtClean="0"/>
            </a:br>
            <a:r>
              <a:rPr lang="sv-SE" sz="1200" dirty="0" smtClean="0"/>
              <a:t>som glasögon eller en barnvagn.</a:t>
            </a:r>
          </a:p>
          <a:p>
            <a:pPr fontAlgn="base"/>
            <a:r>
              <a:rPr lang="sv-SE" sz="1200" dirty="0" smtClean="0"/>
              <a:t>Din dagersättning kan påverkas om du bor i ett socioekonomiskt utsatt område. Om du inte </a:t>
            </a:r>
            <a:br>
              <a:rPr lang="sv-SE" sz="1200" dirty="0" smtClean="0"/>
            </a:br>
            <a:r>
              <a:rPr lang="sv-SE" sz="1200" dirty="0" smtClean="0"/>
              <a:t>klargör din identitet för Migrationsverket, om du håller dig undan eller om du inte uppger din korrekta bostadsadress.</a:t>
            </a:r>
          </a:p>
          <a:p>
            <a:pPr fontAlgn="base"/>
            <a:r>
              <a:rPr lang="sv-SE" sz="1200" dirty="0" smtClean="0"/>
              <a:t>Om du tjänar pengar måste du meddela detta till Migrationsverket </a:t>
            </a:r>
          </a:p>
          <a:p>
            <a:pPr fontAlgn="base"/>
            <a:r>
              <a:rPr lang="sv-SE" sz="1200" dirty="0" smtClean="0"/>
              <a:t>Om du har fått ett arbete eller ett erbjudande om arbete med en anställning som är längre än 3 månader kan du få rätt till bostadsbidrag om Migrationsverket inte kan erbjuda boende på orten du fått arbete.</a:t>
            </a:r>
          </a:p>
          <a:p>
            <a:pPr fontAlgn="base"/>
            <a:r>
              <a:rPr lang="sv-SE" sz="1200" dirty="0" smtClean="0"/>
              <a:t>Om du har frågor om din ekonomi måste du, på grund av sekretesskäl, ta dig till en mottagningsenhet och prata med en handläggare på plats</a:t>
            </a:r>
            <a:endParaRPr lang="sv-SE" sz="1200"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9</a:t>
            </a:fld>
            <a:endParaRPr lang="sv-SE"/>
          </a:p>
        </p:txBody>
      </p:sp>
    </p:spTree>
    <p:extLst>
      <p:ext uri="{BB962C8B-B14F-4D97-AF65-F5344CB8AC3E}">
        <p14:creationId xmlns:p14="http://schemas.microsoft.com/office/powerpoint/2010/main" val="146541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Har du ett samordningsnummer måste du skatteregistrera dig varje år. Har du skickat in en anmälan för 2022 måste du även göra det för 2023 och sedan 2024. Om du får ett uppehållstillstånd och ett personnummer så sköts det sedan automatiskt. </a:t>
            </a:r>
          </a:p>
          <a:p>
            <a:pPr rtl="0" fontAlgn="base"/>
            <a:r>
              <a:rPr lang="sv-SE" sz="1200" b="0" i="0" u="none" strike="noStrike" kern="1200" cap="none" spc="0" baseline="0" dirty="0" smtClean="0">
                <a:solidFill>
                  <a:srgbClr val="000000"/>
                </a:solidFill>
                <a:effectLst/>
                <a:uFillTx/>
                <a:latin typeface="Calibri"/>
              </a:rPr>
              <a:t>Den dagen du får uppehållstillstånd ska du folkbokföras i Sverige. Du behöver då besöka ett av Skatteverkets servicekontor och </a:t>
            </a:r>
            <a:r>
              <a:rPr lang="sv-SE" sz="1200" b="0" i="0" u="sng" strike="noStrike" kern="1200" cap="none" spc="0" baseline="0" dirty="0" smtClean="0">
                <a:solidFill>
                  <a:srgbClr val="000000"/>
                </a:solidFill>
                <a:effectLst/>
                <a:uFillTx/>
                <a:latin typeface="Calibri"/>
                <a:hlinkClick r:id="rId3"/>
              </a:rPr>
              <a:t>personligen ansöka om ett personnummer</a:t>
            </a:r>
            <a:r>
              <a:rPr lang="sv-SE" sz="1200" b="0" i="0" u="none" strike="noStrike" kern="1200" cap="none" spc="0" baseline="0" dirty="0" smtClean="0">
                <a:solidFill>
                  <a:srgbClr val="000000"/>
                </a:solidFill>
                <a:effectLst/>
                <a:uFillTx/>
                <a:latin typeface="Calibri"/>
              </a:rPr>
              <a:t>. Samordningsnumret är inte längre giltigt och behöver fort bytas ut mot personnummer. </a:t>
            </a:r>
          </a:p>
          <a:p>
            <a:pPr rtl="0" fontAlgn="base"/>
            <a:r>
              <a:rPr lang="sv-SE" sz="1200" b="0" i="0" u="none" strike="noStrike" kern="1200" cap="none" spc="0" baseline="0" dirty="0" smtClean="0">
                <a:solidFill>
                  <a:srgbClr val="000000"/>
                </a:solidFill>
                <a:effectLst/>
                <a:uFillTx/>
                <a:latin typeface="Calibri"/>
              </a:rPr>
              <a:t>Var noga med att kontrollera så att de myndigheter och organisationer som du har kontakt med får reda på dina nya uppgifter. </a:t>
            </a:r>
          </a:p>
          <a:p>
            <a:endParaRPr lang="sv-SE" b="1"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10</a:t>
            </a:fld>
            <a:endParaRPr lang="sv-SE"/>
          </a:p>
        </p:txBody>
      </p:sp>
    </p:spTree>
    <p:extLst>
      <p:ext uri="{BB962C8B-B14F-4D97-AF65-F5344CB8AC3E}">
        <p14:creationId xmlns:p14="http://schemas.microsoft.com/office/powerpoint/2010/main" val="108675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2" name="Bildobjekt 4"/>
          <p:cNvPicPr>
            <a:picLocks noChangeAspect="1"/>
          </p:cNvPicPr>
          <p:nvPr/>
        </p:nvPicPr>
        <p:blipFill>
          <a:blip r:embed="rId2"/>
          <a:srcRect r="45039" b="54977"/>
          <a:stretch>
            <a:fillRect/>
          </a:stretch>
        </p:blipFill>
        <p:spPr>
          <a:xfrm>
            <a:off x="0" y="0"/>
            <a:ext cx="12191996" cy="6134096"/>
          </a:xfrm>
          <a:prstGeom prst="rect">
            <a:avLst/>
          </a:prstGeom>
          <a:noFill/>
          <a:ln cap="flat">
            <a:noFill/>
          </a:ln>
        </p:spPr>
      </p:pic>
      <p:sp>
        <p:nvSpPr>
          <p:cNvPr id="3" name="Title 1"/>
          <p:cNvSpPr txBox="1">
            <a:spLocks noGrp="1"/>
          </p:cNvSpPr>
          <p:nvPr>
            <p:ph type="ctrTitle"/>
          </p:nvPr>
        </p:nvSpPr>
        <p:spPr>
          <a:xfrm>
            <a:off x="1524003" y="1122361"/>
            <a:ext cx="9144000" cy="2387598"/>
          </a:xfrm>
        </p:spPr>
        <p:txBody>
          <a:bodyPr anchor="b" anchorCtr="1"/>
          <a:lstStyle>
            <a:lvl1pPr algn="ctr">
              <a:defRPr sz="6000">
                <a:solidFill>
                  <a:srgbClr val="FFFFFF"/>
                </a:solidFill>
              </a:defRPr>
            </a:lvl1pPr>
          </a:lstStyle>
          <a:p>
            <a:pPr lvl="0"/>
            <a:r>
              <a:rPr lang="sv-SE"/>
              <a:t>Klicka här för att ändra mall för rubrikformat</a:t>
            </a:r>
            <a:endParaRPr lang="en-US"/>
          </a:p>
        </p:txBody>
      </p:sp>
      <p:sp>
        <p:nvSpPr>
          <p:cNvPr id="4" name="Subtitle 2"/>
          <p:cNvSpPr txBox="1">
            <a:spLocks noGrp="1"/>
          </p:cNvSpPr>
          <p:nvPr>
            <p:ph type="subTitle" idx="1"/>
          </p:nvPr>
        </p:nvSpPr>
        <p:spPr>
          <a:xfrm>
            <a:off x="1524003" y="3602041"/>
            <a:ext cx="9144000" cy="1655758"/>
          </a:xfrm>
        </p:spPr>
        <p:txBody>
          <a:bodyPr anchorCtr="1"/>
          <a:lstStyle>
            <a:lvl1pPr marL="0" indent="0" algn="ctr">
              <a:buNone/>
              <a:defRPr sz="2400">
                <a:solidFill>
                  <a:srgbClr val="FFFFFF"/>
                </a:solidFill>
              </a:defRPr>
            </a:lvl1pPr>
          </a:lstStyle>
          <a:p>
            <a:pPr lvl="0"/>
            <a:r>
              <a:rPr lang="sv-SE"/>
              <a:t>Klicka här för att ändra mall för underrubrikformat</a:t>
            </a:r>
            <a:endParaRPr lang="en-US"/>
          </a:p>
        </p:txBody>
      </p:sp>
    </p:spTree>
    <p:extLst>
      <p:ext uri="{BB962C8B-B14F-4D97-AF65-F5344CB8AC3E}">
        <p14:creationId xmlns:p14="http://schemas.microsoft.com/office/powerpoint/2010/main" val="233121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2" name="Bildobjekt 9"/>
          <p:cNvPicPr>
            <a:picLocks noChangeAspect="1"/>
          </p:cNvPicPr>
          <p:nvPr/>
        </p:nvPicPr>
        <p:blipFill>
          <a:blip r:embed="rId2"/>
          <a:srcRect l="204" t="45371" r="47144" b="821"/>
          <a:stretch>
            <a:fillRect/>
          </a:stretch>
        </p:blipFill>
        <p:spPr>
          <a:xfrm>
            <a:off x="0" y="-149230"/>
            <a:ext cx="11137904" cy="6270626"/>
          </a:xfrm>
          <a:prstGeom prst="rect">
            <a:avLst/>
          </a:prstGeom>
          <a:noFill/>
          <a:ln cap="flat">
            <a:noFill/>
          </a:ln>
        </p:spPr>
      </p:pic>
      <p:sp>
        <p:nvSpPr>
          <p:cNvPr id="3" name="Title 1"/>
          <p:cNvSpPr txBox="1">
            <a:spLocks noGrp="1"/>
          </p:cNvSpPr>
          <p:nvPr>
            <p:ph type="title"/>
          </p:nvPr>
        </p:nvSpPr>
        <p:spPr>
          <a:xfrm>
            <a:off x="5318973" y="365129"/>
            <a:ext cx="6034820" cy="1325559"/>
          </a:xfrm>
        </p:spPr>
        <p:txBody>
          <a:bodyPr/>
          <a:lstStyle>
            <a:lvl1pPr>
              <a:defRPr/>
            </a:lvl1pPr>
          </a:lstStyle>
          <a:p>
            <a:pPr lvl="0"/>
            <a:r>
              <a:rPr lang="sv-SE"/>
              <a:t>Klicka här för att ändra mall för rubrikformat</a:t>
            </a:r>
            <a:endParaRPr lang="en-US"/>
          </a:p>
        </p:txBody>
      </p:sp>
      <p:sp>
        <p:nvSpPr>
          <p:cNvPr id="4" name="Content Placeholder 2"/>
          <p:cNvSpPr txBox="1">
            <a:spLocks noGrp="1"/>
          </p:cNvSpPr>
          <p:nvPr>
            <p:ph idx="1"/>
          </p:nvPr>
        </p:nvSpPr>
        <p:spPr>
          <a:xfrm>
            <a:off x="218943" y="365129"/>
            <a:ext cx="4481849" cy="581183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16281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vå delar">
    <p:spTree>
      <p:nvGrpSpPr>
        <p:cNvPr id="1" name=""/>
        <p:cNvGrpSpPr/>
        <p:nvPr/>
      </p:nvGrpSpPr>
      <p:grpSpPr>
        <a:xfrm>
          <a:off x="0" y="0"/>
          <a:ext cx="0" cy="0"/>
          <a:chOff x="0" y="0"/>
          <a:chExt cx="0" cy="0"/>
        </a:xfrm>
      </p:grpSpPr>
      <p:sp>
        <p:nvSpPr>
          <p:cNvPr id="2" name="Rektangel 5"/>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11"/>
          <p:cNvPicPr>
            <a:picLocks noChangeAspect="1"/>
          </p:cNvPicPr>
          <p:nvPr/>
        </p:nvPicPr>
        <p:blipFill>
          <a:blip r:embed="rId2"/>
          <a:srcRect l="302" t="68213" r="73177" b="904"/>
          <a:stretch>
            <a:fillRect/>
          </a:stretch>
        </p:blipFill>
        <p:spPr>
          <a:xfrm>
            <a:off x="0" y="0"/>
            <a:ext cx="8153403" cy="6115589"/>
          </a:xfrm>
          <a:prstGeom prst="rect">
            <a:avLst/>
          </a:prstGeom>
          <a:noFill/>
          <a:ln cap="flat">
            <a:noFill/>
          </a:ln>
        </p:spPr>
      </p:pic>
      <p:sp>
        <p:nvSpPr>
          <p:cNvPr id="4" name="Title 1"/>
          <p:cNvSpPr txBox="1">
            <a:spLocks noGrp="1"/>
          </p:cNvSpPr>
          <p:nvPr>
            <p:ph type="title"/>
          </p:nvPr>
        </p:nvSpPr>
        <p:spPr>
          <a:xfrm>
            <a:off x="5318973" y="365129"/>
            <a:ext cx="6034820" cy="1325559"/>
          </a:xfrm>
        </p:spPr>
        <p:txBody>
          <a:bodyPr/>
          <a:lstStyle>
            <a:lvl1pPr>
              <a:defRPr/>
            </a:lvl1pPr>
          </a:lstStyle>
          <a:p>
            <a:pPr lvl="0"/>
            <a:r>
              <a:rPr lang="sv-SE"/>
              <a:t>Klicka här för att ändra mall för rubrikformat</a:t>
            </a:r>
            <a:endParaRPr lang="en-US"/>
          </a:p>
        </p:txBody>
      </p:sp>
      <p:sp>
        <p:nvSpPr>
          <p:cNvPr id="5" name="Content Placeholder 2"/>
          <p:cNvSpPr txBox="1">
            <a:spLocks noGrp="1"/>
          </p:cNvSpPr>
          <p:nvPr>
            <p:ph idx="1"/>
          </p:nvPr>
        </p:nvSpPr>
        <p:spPr>
          <a:xfrm>
            <a:off x="218943" y="365129"/>
            <a:ext cx="4481849" cy="581183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7" name="Bildobjekt 6"/>
          <p:cNvPicPr>
            <a:picLocks noChangeAspect="1"/>
          </p:cNvPicPr>
          <p:nvPr/>
        </p:nvPicPr>
        <p:blipFill>
          <a:blip r:embed="rId3"/>
          <a:srcRect b="25508"/>
          <a:stretch>
            <a:fillRect/>
          </a:stretch>
        </p:blipFill>
        <p:spPr>
          <a:xfrm>
            <a:off x="0" y="6115589"/>
            <a:ext cx="12191996" cy="742410"/>
          </a:xfrm>
          <a:prstGeom prst="rect">
            <a:avLst/>
          </a:prstGeom>
          <a:noFill/>
          <a:ln cap="flat">
            <a:noFill/>
          </a:ln>
        </p:spPr>
      </p:pic>
    </p:spTree>
    <p:extLst>
      <p:ext uri="{BB962C8B-B14F-4D97-AF65-F5344CB8AC3E}">
        <p14:creationId xmlns:p14="http://schemas.microsoft.com/office/powerpoint/2010/main" val="308117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vå delar">
    <p:spTree>
      <p:nvGrpSpPr>
        <p:cNvPr id="1" name=""/>
        <p:cNvGrpSpPr/>
        <p:nvPr/>
      </p:nvGrpSpPr>
      <p:grpSpPr>
        <a:xfrm>
          <a:off x="0" y="0"/>
          <a:ext cx="0" cy="0"/>
          <a:chOff x="0" y="0"/>
          <a:chExt cx="0" cy="0"/>
        </a:xfrm>
      </p:grpSpPr>
      <p:sp>
        <p:nvSpPr>
          <p:cNvPr id="2" name="Rektangel 5"/>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5"/>
          <p:cNvPicPr>
            <a:picLocks noChangeAspect="1"/>
          </p:cNvPicPr>
          <p:nvPr/>
        </p:nvPicPr>
        <p:blipFill>
          <a:blip r:embed="rId2"/>
          <a:srcRect l="66228" t="715" r="6224" b="48148"/>
          <a:stretch>
            <a:fillRect/>
          </a:stretch>
        </p:blipFill>
        <p:spPr>
          <a:xfrm>
            <a:off x="0" y="0"/>
            <a:ext cx="9055102" cy="6105768"/>
          </a:xfrm>
          <a:prstGeom prst="rect">
            <a:avLst/>
          </a:prstGeom>
          <a:noFill/>
          <a:ln cap="flat">
            <a:noFill/>
          </a:ln>
        </p:spPr>
      </p:pic>
      <p:sp>
        <p:nvSpPr>
          <p:cNvPr id="4" name="Title 1"/>
          <p:cNvSpPr txBox="1">
            <a:spLocks noGrp="1"/>
          </p:cNvSpPr>
          <p:nvPr>
            <p:ph type="title"/>
          </p:nvPr>
        </p:nvSpPr>
        <p:spPr>
          <a:xfrm>
            <a:off x="5318973" y="365129"/>
            <a:ext cx="6034820" cy="1325559"/>
          </a:xfrm>
        </p:spPr>
        <p:txBody>
          <a:bodyPr/>
          <a:lstStyle>
            <a:lvl1pPr>
              <a:defRPr/>
            </a:lvl1pPr>
          </a:lstStyle>
          <a:p>
            <a:pPr lvl="0"/>
            <a:r>
              <a:rPr lang="sv-SE"/>
              <a:t>Klicka här för att ändra mall för rubrikformat</a:t>
            </a:r>
            <a:endParaRPr lang="en-US"/>
          </a:p>
        </p:txBody>
      </p:sp>
      <p:sp>
        <p:nvSpPr>
          <p:cNvPr id="5" name="Content Placeholder 2"/>
          <p:cNvSpPr txBox="1">
            <a:spLocks noGrp="1"/>
          </p:cNvSpPr>
          <p:nvPr>
            <p:ph idx="1"/>
          </p:nvPr>
        </p:nvSpPr>
        <p:spPr>
          <a:xfrm>
            <a:off x="218943" y="365129"/>
            <a:ext cx="4481849" cy="581183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7"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251956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pic>
        <p:nvPicPr>
          <p:cNvPr id="2" name="Bildobjekt 6"/>
          <p:cNvPicPr>
            <a:picLocks noChangeAspect="1"/>
          </p:cNvPicPr>
          <p:nvPr/>
        </p:nvPicPr>
        <p:blipFill>
          <a:blip r:embed="rId2"/>
          <a:srcRect l="59499" b="70555"/>
          <a:stretch>
            <a:fillRect/>
          </a:stretch>
        </p:blipFill>
        <p:spPr>
          <a:xfrm rot="10799991">
            <a:off x="-139" y="0"/>
            <a:ext cx="4495803" cy="1765304"/>
          </a:xfrm>
          <a:prstGeom prst="rect">
            <a:avLst/>
          </a:prstGeom>
          <a:noFill/>
          <a:ln cap="flat">
            <a:noFill/>
          </a:ln>
        </p:spPr>
      </p:pic>
      <p:sp>
        <p:nvSpPr>
          <p:cNvPr id="3" name="Title 1"/>
          <p:cNvSpPr txBox="1">
            <a:spLocks noGrp="1"/>
          </p:cNvSpPr>
          <p:nvPr>
            <p:ph type="title"/>
          </p:nvPr>
        </p:nvSpPr>
        <p:spPr>
          <a:xfrm>
            <a:off x="3876543" y="365129"/>
            <a:ext cx="7478850" cy="1325559"/>
          </a:xfrm>
        </p:spPr>
        <p:txBody>
          <a:bodyPr/>
          <a:lstStyle>
            <a:lvl1pPr>
              <a:defRPr/>
            </a:lvl1pPr>
          </a:lstStyle>
          <a:p>
            <a:pPr lvl="0"/>
            <a:r>
              <a:rPr lang="sv-SE"/>
              <a:t>Klicka här för att ändra mall för rubrikformat</a:t>
            </a:r>
            <a:endParaRPr lang="en-US"/>
          </a:p>
        </p:txBody>
      </p:sp>
      <p:sp>
        <p:nvSpPr>
          <p:cNvPr id="4" name="Text Placeholder 2"/>
          <p:cNvSpPr txBox="1">
            <a:spLocks noGrp="1"/>
          </p:cNvSpPr>
          <p:nvPr>
            <p:ph type="body" idx="4294967295"/>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5" name="Content Placeholder 3"/>
          <p:cNvSpPr txBox="1">
            <a:spLocks noGrp="1"/>
          </p:cNvSpPr>
          <p:nvPr>
            <p:ph idx="4294967295"/>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4"/>
          <p:cNvSpPr txBox="1">
            <a:spLocks noGrp="1"/>
          </p:cNvSpPr>
          <p:nvPr>
            <p:ph type="body" idx="4294967295"/>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7" name="Content Placeholder 5"/>
          <p:cNvSpPr txBox="1">
            <a:spLocks noGrp="1"/>
          </p:cNvSpPr>
          <p:nvPr>
            <p:ph idx="4294967295"/>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Platshållare för text 8"/>
          <p:cNvSpPr txBox="1">
            <a:spLocks noGrp="1"/>
          </p:cNvSpPr>
          <p:nvPr>
            <p:ph type="body" idx="4294967295"/>
          </p:nvPr>
        </p:nvSpPr>
        <p:spPr>
          <a:xfrm>
            <a:off x="141667" y="365129"/>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327383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Jämförelse">
    <p:spTree>
      <p:nvGrpSpPr>
        <p:cNvPr id="1" name=""/>
        <p:cNvGrpSpPr/>
        <p:nvPr/>
      </p:nvGrpSpPr>
      <p:grpSpPr>
        <a:xfrm>
          <a:off x="0" y="0"/>
          <a:ext cx="0" cy="0"/>
          <a:chOff x="0" y="0"/>
          <a:chExt cx="0" cy="0"/>
        </a:xfrm>
      </p:grpSpPr>
      <p:pic>
        <p:nvPicPr>
          <p:cNvPr id="2" name="Bildobjekt 8"/>
          <p:cNvPicPr>
            <a:picLocks noChangeAspect="1"/>
          </p:cNvPicPr>
          <p:nvPr/>
        </p:nvPicPr>
        <p:blipFill>
          <a:blip r:embed="rId2"/>
          <a:srcRect l="69135" r="405" b="75995"/>
          <a:stretch>
            <a:fillRect/>
          </a:stretch>
        </p:blipFill>
        <p:spPr>
          <a:xfrm rot="10799991">
            <a:off x="-139" y="0"/>
            <a:ext cx="4356101" cy="1854202"/>
          </a:xfrm>
          <a:prstGeom prst="rect">
            <a:avLst/>
          </a:prstGeom>
          <a:noFill/>
          <a:ln cap="flat">
            <a:noFill/>
          </a:ln>
        </p:spPr>
      </p:pic>
      <p:sp>
        <p:nvSpPr>
          <p:cNvPr id="3" name="Title 1"/>
          <p:cNvSpPr txBox="1">
            <a:spLocks noGrp="1"/>
          </p:cNvSpPr>
          <p:nvPr>
            <p:ph type="title"/>
          </p:nvPr>
        </p:nvSpPr>
        <p:spPr>
          <a:xfrm>
            <a:off x="3876543" y="365129"/>
            <a:ext cx="7478850" cy="1325559"/>
          </a:xfrm>
        </p:spPr>
        <p:txBody>
          <a:bodyPr/>
          <a:lstStyle>
            <a:lvl1pPr>
              <a:defRPr/>
            </a:lvl1pPr>
          </a:lstStyle>
          <a:p>
            <a:pPr lvl="0"/>
            <a:r>
              <a:rPr lang="sv-SE"/>
              <a:t>Klicka här för att ändra mall för rubrikformat</a:t>
            </a:r>
            <a:endParaRPr lang="en-US"/>
          </a:p>
        </p:txBody>
      </p:sp>
      <p:sp>
        <p:nvSpPr>
          <p:cNvPr id="4" name="Text Placeholder 2"/>
          <p:cNvSpPr txBox="1">
            <a:spLocks noGrp="1"/>
          </p:cNvSpPr>
          <p:nvPr>
            <p:ph type="body" idx="4294967295"/>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5" name="Content Placeholder 3"/>
          <p:cNvSpPr txBox="1">
            <a:spLocks noGrp="1"/>
          </p:cNvSpPr>
          <p:nvPr>
            <p:ph idx="4294967295"/>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4"/>
          <p:cNvSpPr txBox="1">
            <a:spLocks noGrp="1"/>
          </p:cNvSpPr>
          <p:nvPr>
            <p:ph type="body" idx="4294967295"/>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7" name="Content Placeholder 5"/>
          <p:cNvSpPr txBox="1">
            <a:spLocks noGrp="1"/>
          </p:cNvSpPr>
          <p:nvPr>
            <p:ph idx="4294967295"/>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Platshållare för text 8"/>
          <p:cNvSpPr txBox="1">
            <a:spLocks noGrp="1"/>
          </p:cNvSpPr>
          <p:nvPr>
            <p:ph type="body" idx="4294967295"/>
          </p:nvPr>
        </p:nvSpPr>
        <p:spPr>
          <a:xfrm>
            <a:off x="141667" y="365129"/>
            <a:ext cx="2652665" cy="1070872"/>
          </a:xfrm>
        </p:spPr>
        <p:txBody>
          <a:bodyPr/>
          <a:lstStyle>
            <a:lvl1pPr marL="0" indent="0">
              <a:buNone/>
              <a:defRPr>
                <a:solidFill>
                  <a:srgbClr val="FFFFFF"/>
                </a:solidFill>
              </a:defRPr>
            </a:lvl1pPr>
          </a:lstStyle>
          <a:p>
            <a:pPr lvl="0"/>
            <a:r>
              <a:rPr lang="sv-SE"/>
              <a:t>  TEXT </a:t>
            </a:r>
          </a:p>
        </p:txBody>
      </p:sp>
      <p:sp>
        <p:nvSpPr>
          <p:cNvPr id="9" name="Rektangel 8"/>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10" name="Bildobjekt 9"/>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293712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Jämförelse">
    <p:spTree>
      <p:nvGrpSpPr>
        <p:cNvPr id="1" name=""/>
        <p:cNvGrpSpPr/>
        <p:nvPr/>
      </p:nvGrpSpPr>
      <p:grpSpPr>
        <a:xfrm>
          <a:off x="0" y="0"/>
          <a:ext cx="0" cy="0"/>
          <a:chOff x="0" y="0"/>
          <a:chExt cx="0" cy="0"/>
        </a:xfrm>
      </p:grpSpPr>
      <p:pic>
        <p:nvPicPr>
          <p:cNvPr id="2" name="Bildobjekt 6"/>
          <p:cNvPicPr>
            <a:picLocks noChangeAspect="1"/>
          </p:cNvPicPr>
          <p:nvPr/>
        </p:nvPicPr>
        <p:blipFill>
          <a:blip r:embed="rId2"/>
          <a:srcRect l="710" t="88192" r="87685" b="2041"/>
          <a:stretch>
            <a:fillRect/>
          </a:stretch>
        </p:blipFill>
        <p:spPr>
          <a:xfrm rot="10799991" flipH="1">
            <a:off x="-22359" y="0"/>
            <a:ext cx="4772025" cy="1998658"/>
          </a:xfrm>
          <a:prstGeom prst="rect">
            <a:avLst/>
          </a:prstGeom>
          <a:noFill/>
          <a:ln cap="flat">
            <a:noFill/>
          </a:ln>
        </p:spPr>
      </p:pic>
      <p:sp>
        <p:nvSpPr>
          <p:cNvPr id="3" name="Title 1"/>
          <p:cNvSpPr txBox="1">
            <a:spLocks noGrp="1"/>
          </p:cNvSpPr>
          <p:nvPr>
            <p:ph type="title"/>
          </p:nvPr>
        </p:nvSpPr>
        <p:spPr>
          <a:xfrm>
            <a:off x="3876543" y="365129"/>
            <a:ext cx="7478850" cy="1325559"/>
          </a:xfrm>
        </p:spPr>
        <p:txBody>
          <a:bodyPr/>
          <a:lstStyle>
            <a:lvl1pPr>
              <a:defRPr/>
            </a:lvl1pPr>
          </a:lstStyle>
          <a:p>
            <a:pPr lvl="0"/>
            <a:r>
              <a:rPr lang="sv-SE"/>
              <a:t>Klicka här för att ändra mall för rubrikformat</a:t>
            </a:r>
            <a:endParaRPr lang="en-US"/>
          </a:p>
        </p:txBody>
      </p:sp>
      <p:sp>
        <p:nvSpPr>
          <p:cNvPr id="4" name="Text Placeholder 2"/>
          <p:cNvSpPr txBox="1">
            <a:spLocks noGrp="1"/>
          </p:cNvSpPr>
          <p:nvPr>
            <p:ph type="body" idx="4294967295"/>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5" name="Content Placeholder 3"/>
          <p:cNvSpPr txBox="1">
            <a:spLocks noGrp="1"/>
          </p:cNvSpPr>
          <p:nvPr>
            <p:ph idx="4294967295"/>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4"/>
          <p:cNvSpPr txBox="1">
            <a:spLocks noGrp="1"/>
          </p:cNvSpPr>
          <p:nvPr>
            <p:ph type="body" idx="4294967295"/>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7" name="Content Placeholder 5"/>
          <p:cNvSpPr txBox="1">
            <a:spLocks noGrp="1"/>
          </p:cNvSpPr>
          <p:nvPr>
            <p:ph idx="4294967295"/>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Platshållare för text 8"/>
          <p:cNvSpPr txBox="1">
            <a:spLocks noGrp="1"/>
          </p:cNvSpPr>
          <p:nvPr>
            <p:ph type="body" idx="4294967295"/>
          </p:nvPr>
        </p:nvSpPr>
        <p:spPr>
          <a:xfrm>
            <a:off x="141667" y="365129"/>
            <a:ext cx="2652665" cy="1070872"/>
          </a:xfrm>
        </p:spPr>
        <p:txBody>
          <a:bodyPr/>
          <a:lstStyle>
            <a:lvl1pPr marL="0" indent="0">
              <a:buNone/>
              <a:defRPr>
                <a:solidFill>
                  <a:srgbClr val="FFFFFF"/>
                </a:solidFill>
              </a:defRPr>
            </a:lvl1pPr>
          </a:lstStyle>
          <a:p>
            <a:pPr lvl="0"/>
            <a:r>
              <a:rPr lang="sv-SE"/>
              <a:t>  TEXT </a:t>
            </a:r>
          </a:p>
        </p:txBody>
      </p:sp>
      <p:sp>
        <p:nvSpPr>
          <p:cNvPr id="9" name="Rektangel 8"/>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10"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76383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pic>
        <p:nvPicPr>
          <p:cNvPr id="2" name="Bildobjekt 6"/>
          <p:cNvPicPr>
            <a:picLocks noChangeAspect="1"/>
          </p:cNvPicPr>
          <p:nvPr/>
        </p:nvPicPr>
        <p:blipFill>
          <a:blip r:embed="rId2"/>
          <a:srcRect l="59499" b="70555"/>
          <a:stretch>
            <a:fillRect/>
          </a:stretch>
        </p:blipFill>
        <p:spPr>
          <a:xfrm flipH="1">
            <a:off x="0" y="4346408"/>
            <a:ext cx="4038603" cy="1765304"/>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4" name="Date Placeholder 2"/>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2E000B12-0475-49D3-9B8B-ADC6910685D0}" type="datetime1">
              <a:rPr lang="sv-SE"/>
              <a:pPr lvl="0"/>
              <a:t>2023-10-30</a:t>
            </a:fld>
            <a:endParaRPr lang="sv-SE"/>
          </a:p>
        </p:txBody>
      </p:sp>
      <p:sp>
        <p:nvSpPr>
          <p:cNvPr id="5" name="Footer Placeholder 3"/>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endParaRPr lang="sv-SE"/>
          </a:p>
        </p:txBody>
      </p:sp>
      <p:sp>
        <p:nvSpPr>
          <p:cNvPr id="6" name="Slide Number Placeholder 4"/>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EC933009-5065-4C42-812B-FC4C5DE71FF2}" type="slidenum">
              <a:t>‹#›</a:t>
            </a:fld>
            <a:endParaRPr lang="sv-SE"/>
          </a:p>
        </p:txBody>
      </p:sp>
      <p:sp>
        <p:nvSpPr>
          <p:cNvPr id="7" name="Platshållare för text 8"/>
          <p:cNvSpPr txBox="1">
            <a:spLocks noGrp="1"/>
          </p:cNvSpPr>
          <p:nvPr>
            <p:ph type="body" idx="4294967295"/>
          </p:nvPr>
        </p:nvSpPr>
        <p:spPr>
          <a:xfrm>
            <a:off x="0" y="5040840"/>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328261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Endast rubrik">
    <p:spTree>
      <p:nvGrpSpPr>
        <p:cNvPr id="1" name=""/>
        <p:cNvGrpSpPr/>
        <p:nvPr/>
      </p:nvGrpSpPr>
      <p:grpSpPr>
        <a:xfrm>
          <a:off x="0" y="0"/>
          <a:ext cx="0" cy="0"/>
          <a:chOff x="0" y="0"/>
          <a:chExt cx="0" cy="0"/>
        </a:xfrm>
      </p:grpSpPr>
      <p:sp>
        <p:nvSpPr>
          <p:cNvPr id="2" name="Rektangel 7"/>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6"/>
          <p:cNvPicPr>
            <a:picLocks noChangeAspect="1"/>
          </p:cNvPicPr>
          <p:nvPr/>
        </p:nvPicPr>
        <p:blipFill>
          <a:blip r:embed="rId2"/>
          <a:srcRect l="69135" r="405" b="75995"/>
          <a:stretch>
            <a:fillRect/>
          </a:stretch>
        </p:blipFill>
        <p:spPr>
          <a:xfrm flipH="1">
            <a:off x="0" y="4470401"/>
            <a:ext cx="4140202" cy="1646240"/>
          </a:xfrm>
          <a:prstGeom prst="rect">
            <a:avLst/>
          </a:prstGeom>
          <a:noFill/>
          <a:ln cap="flat">
            <a:noFill/>
          </a:ln>
        </p:spPr>
      </p:pic>
      <p:sp>
        <p:nvSpPr>
          <p:cNvPr id="4"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5" name="Date Placeholder 2"/>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5961D0A2-2B20-4D59-8DDF-CC51DE281633}" type="datetime1">
              <a:rPr lang="sv-SE"/>
              <a:pPr lvl="0"/>
              <a:t>2023-10-30</a:t>
            </a:fld>
            <a:endParaRPr lang="sv-SE"/>
          </a:p>
        </p:txBody>
      </p:sp>
      <p:sp>
        <p:nvSpPr>
          <p:cNvPr id="6" name="Footer Placeholder 3"/>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endParaRPr lang="sv-SE"/>
          </a:p>
        </p:txBody>
      </p:sp>
      <p:sp>
        <p:nvSpPr>
          <p:cNvPr id="7" name="Slide Number Placeholder 4"/>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1E6AB085-7D23-48F6-912E-64C1A03DC437}" type="slidenum">
              <a:t>‹#›</a:t>
            </a:fld>
            <a:endParaRPr lang="sv-SE"/>
          </a:p>
        </p:txBody>
      </p:sp>
      <p:sp>
        <p:nvSpPr>
          <p:cNvPr id="8" name="Platshållare för text 8"/>
          <p:cNvSpPr txBox="1">
            <a:spLocks noGrp="1"/>
          </p:cNvSpPr>
          <p:nvPr>
            <p:ph type="body" idx="4294967295"/>
          </p:nvPr>
        </p:nvSpPr>
        <p:spPr>
          <a:xfrm>
            <a:off x="0" y="5040840"/>
            <a:ext cx="2652665" cy="1070872"/>
          </a:xfrm>
        </p:spPr>
        <p:txBody>
          <a:bodyPr/>
          <a:lstStyle>
            <a:lvl1pPr marL="0" indent="0">
              <a:buNone/>
              <a:defRPr>
                <a:solidFill>
                  <a:srgbClr val="FFFFFF"/>
                </a:solidFill>
              </a:defRPr>
            </a:lvl1pPr>
          </a:lstStyle>
          <a:p>
            <a:pPr lvl="0"/>
            <a:r>
              <a:rPr lang="sv-SE"/>
              <a:t>  TEXT </a:t>
            </a:r>
          </a:p>
        </p:txBody>
      </p:sp>
      <p:pic>
        <p:nvPicPr>
          <p:cNvPr id="9" name="Bildobjekt 8"/>
          <p:cNvPicPr>
            <a:picLocks noChangeAspect="1"/>
          </p:cNvPicPr>
          <p:nvPr/>
        </p:nvPicPr>
        <p:blipFill>
          <a:blip r:embed="rId3"/>
          <a:srcRect b="25508"/>
          <a:stretch>
            <a:fillRect/>
          </a:stretch>
        </p:blipFill>
        <p:spPr>
          <a:xfrm>
            <a:off x="0" y="6111712"/>
            <a:ext cx="12191996" cy="746287"/>
          </a:xfrm>
          <a:prstGeom prst="rect">
            <a:avLst/>
          </a:prstGeom>
          <a:noFill/>
          <a:ln cap="flat">
            <a:noFill/>
          </a:ln>
        </p:spPr>
      </p:pic>
    </p:spTree>
    <p:extLst>
      <p:ext uri="{BB962C8B-B14F-4D97-AF65-F5344CB8AC3E}">
        <p14:creationId xmlns:p14="http://schemas.microsoft.com/office/powerpoint/2010/main" val="157799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Endast rubrik">
    <p:spTree>
      <p:nvGrpSpPr>
        <p:cNvPr id="1" name=""/>
        <p:cNvGrpSpPr/>
        <p:nvPr/>
      </p:nvGrpSpPr>
      <p:grpSpPr>
        <a:xfrm>
          <a:off x="0" y="0"/>
          <a:ext cx="0" cy="0"/>
          <a:chOff x="0" y="0"/>
          <a:chExt cx="0" cy="0"/>
        </a:xfrm>
      </p:grpSpPr>
      <p:sp>
        <p:nvSpPr>
          <p:cNvPr id="2" name="Rektangel 7"/>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3"/>
          <p:cNvPicPr>
            <a:picLocks noChangeAspect="1"/>
          </p:cNvPicPr>
          <p:nvPr/>
        </p:nvPicPr>
        <p:blipFill>
          <a:blip r:embed="rId2"/>
          <a:srcRect l="35254" t="56498" r="56492" b="34523"/>
          <a:stretch>
            <a:fillRect/>
          </a:stretch>
        </p:blipFill>
        <p:spPr>
          <a:xfrm rot="10799991">
            <a:off x="-110" y="3886200"/>
            <a:ext cx="4762496" cy="2237116"/>
          </a:xfrm>
          <a:prstGeom prst="rect">
            <a:avLst/>
          </a:prstGeom>
          <a:noFill/>
          <a:ln cap="flat">
            <a:noFill/>
          </a:ln>
        </p:spPr>
      </p:pic>
      <p:sp>
        <p:nvSpPr>
          <p:cNvPr id="4"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5" name="Date Placeholder 2"/>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C1F167C6-DBF5-4E9C-BFEC-99A69BF73AC2}" type="datetime1">
              <a:rPr lang="sv-SE"/>
              <a:pPr lvl="0"/>
              <a:t>2023-10-30</a:t>
            </a:fld>
            <a:endParaRPr lang="sv-SE"/>
          </a:p>
        </p:txBody>
      </p:sp>
      <p:sp>
        <p:nvSpPr>
          <p:cNvPr id="6" name="Footer Placeholder 3"/>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endParaRPr lang="sv-SE"/>
          </a:p>
        </p:txBody>
      </p:sp>
      <p:sp>
        <p:nvSpPr>
          <p:cNvPr id="7" name="Slide Number Placeholder 4"/>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4D0CA30D-689A-416C-981A-89E0B2B469F0}" type="slidenum">
              <a:t>‹#›</a:t>
            </a:fld>
            <a:endParaRPr lang="sv-SE"/>
          </a:p>
        </p:txBody>
      </p:sp>
      <p:sp>
        <p:nvSpPr>
          <p:cNvPr id="8" name="Platshållare för text 8"/>
          <p:cNvSpPr txBox="1">
            <a:spLocks noGrp="1"/>
          </p:cNvSpPr>
          <p:nvPr>
            <p:ph type="body" idx="4294967295"/>
          </p:nvPr>
        </p:nvSpPr>
        <p:spPr>
          <a:xfrm>
            <a:off x="0" y="5040840"/>
            <a:ext cx="2652665" cy="1070872"/>
          </a:xfrm>
        </p:spPr>
        <p:txBody>
          <a:bodyPr/>
          <a:lstStyle>
            <a:lvl1pPr marL="0" indent="0">
              <a:buNone/>
              <a:defRPr>
                <a:solidFill>
                  <a:srgbClr val="FFFFFF"/>
                </a:solidFill>
              </a:defRPr>
            </a:lvl1pPr>
          </a:lstStyle>
          <a:p>
            <a:pPr lvl="0"/>
            <a:r>
              <a:rPr lang="sv-SE"/>
              <a:t>  TEXT </a:t>
            </a:r>
          </a:p>
        </p:txBody>
      </p:sp>
      <p:pic>
        <p:nvPicPr>
          <p:cNvPr id="9"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414583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pic>
        <p:nvPicPr>
          <p:cNvPr id="2" name="Platshållare för innehåll 4" descr="En bild som visar text, silhuett&#10;&#10;Automatiskt genererad beskrivning"/>
          <p:cNvPicPr>
            <a:picLocks noChangeAspect="1"/>
          </p:cNvPicPr>
          <p:nvPr/>
        </p:nvPicPr>
        <p:blipFill>
          <a:blip r:embed="rId2"/>
          <a:srcRect l="77500" t="19" b="76647"/>
          <a:stretch>
            <a:fillRect/>
          </a:stretch>
        </p:blipFill>
        <p:spPr>
          <a:xfrm flipH="1">
            <a:off x="0" y="-8357"/>
            <a:ext cx="3236893" cy="1600200"/>
          </a:xfrm>
          <a:prstGeom prst="rect">
            <a:avLst/>
          </a:prstGeom>
          <a:noFill/>
          <a:ln cap="flat">
            <a:noFill/>
          </a:ln>
        </p:spPr>
      </p:pic>
      <p:pic>
        <p:nvPicPr>
          <p:cNvPr id="3" name="Platshållare för innehåll 4" descr="En bild som visar text, silhuett&#10;&#10;Automatiskt genererad beskrivning"/>
          <p:cNvPicPr>
            <a:picLocks noChangeAspect="1"/>
          </p:cNvPicPr>
          <p:nvPr/>
        </p:nvPicPr>
        <p:blipFill>
          <a:blip r:embed="rId2"/>
          <a:srcRect t="72301" r="69366" b="-1"/>
          <a:stretch>
            <a:fillRect/>
          </a:stretch>
        </p:blipFill>
        <p:spPr>
          <a:xfrm rot="10799991">
            <a:off x="8457148" y="-8495"/>
            <a:ext cx="3734848" cy="1899638"/>
          </a:xfrm>
          <a:prstGeom prst="rect">
            <a:avLst/>
          </a:prstGeom>
          <a:noFill/>
          <a:ln cap="flat">
            <a:noFill/>
          </a:ln>
        </p:spPr>
      </p:pic>
      <p:sp>
        <p:nvSpPr>
          <p:cNvPr id="4" name="Title 1"/>
          <p:cNvSpPr txBox="1">
            <a:spLocks noGrp="1"/>
          </p:cNvSpPr>
          <p:nvPr>
            <p:ph type="title"/>
          </p:nvPr>
        </p:nvSpPr>
        <p:spPr>
          <a:xfrm>
            <a:off x="839784" y="1442438"/>
            <a:ext cx="3932240" cy="1442438"/>
          </a:xfrm>
        </p:spPr>
        <p:txBody>
          <a:bodyPr anchor="b"/>
          <a:lstStyle>
            <a:lvl1pPr>
              <a:defRPr sz="3200"/>
            </a:lvl1pPr>
          </a:lstStyle>
          <a:p>
            <a:pPr lvl="0"/>
            <a:r>
              <a:rPr lang="sv-SE"/>
              <a:t>Klicka här för att ändra mall för rubrikformat</a:t>
            </a:r>
            <a:endParaRPr lang="en-US"/>
          </a:p>
        </p:txBody>
      </p:sp>
      <p:sp>
        <p:nvSpPr>
          <p:cNvPr id="5" name="Content Placeholder 2"/>
          <p:cNvSpPr txBox="1">
            <a:spLocks noGrp="1"/>
          </p:cNvSpPr>
          <p:nvPr>
            <p:ph idx="4294967295"/>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3"/>
          <p:cNvSpPr txBox="1">
            <a:spLocks noGrp="1"/>
          </p:cNvSpPr>
          <p:nvPr>
            <p:ph type="body" idx="4294967295"/>
          </p:nvPr>
        </p:nvSpPr>
        <p:spPr>
          <a:xfrm>
            <a:off x="839784" y="3155320"/>
            <a:ext cx="3932240" cy="2713664"/>
          </a:xfrm>
        </p:spPr>
        <p:txBody>
          <a:bodyPr/>
          <a:lstStyle>
            <a:lvl1pPr marL="0" indent="0">
              <a:buNone/>
              <a:defRPr sz="1600"/>
            </a:lvl1pPr>
          </a:lstStyle>
          <a:p>
            <a:pPr lvl="0"/>
            <a:r>
              <a:rPr lang="sv-SE"/>
              <a:t>Klicka här för att ändra format på bakgrundstexten</a:t>
            </a:r>
          </a:p>
        </p:txBody>
      </p:sp>
      <p:sp>
        <p:nvSpPr>
          <p:cNvPr id="7" name="Platshållare för text 8"/>
          <p:cNvSpPr txBox="1">
            <a:spLocks noGrp="1"/>
          </p:cNvSpPr>
          <p:nvPr>
            <p:ph type="body" idx="4294967295"/>
          </p:nvPr>
        </p:nvSpPr>
        <p:spPr>
          <a:xfrm>
            <a:off x="25456" y="120764"/>
            <a:ext cx="2652665" cy="1070872"/>
          </a:xfrm>
        </p:spPr>
        <p:txBody>
          <a:bodyPr/>
          <a:lstStyle>
            <a:lvl1pPr marL="0" indent="0">
              <a:buNone/>
              <a:defRPr>
                <a:solidFill>
                  <a:srgbClr val="FFFFFF"/>
                </a:solidFill>
              </a:defRPr>
            </a:lvl1pPr>
          </a:lstStyle>
          <a:p>
            <a:pPr lvl="0"/>
            <a:r>
              <a:rPr lang="sv-SE"/>
              <a:t>  TEXT </a:t>
            </a:r>
          </a:p>
        </p:txBody>
      </p:sp>
      <p:sp>
        <p:nvSpPr>
          <p:cNvPr id="8" name="Platshållare för text 8"/>
          <p:cNvSpPr txBox="1">
            <a:spLocks noGrp="1"/>
          </p:cNvSpPr>
          <p:nvPr>
            <p:ph type="body" idx="4294967295"/>
          </p:nvPr>
        </p:nvSpPr>
        <p:spPr>
          <a:xfrm>
            <a:off x="9539331" y="120764"/>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48162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2" name="Bildobjekt 7"/>
          <p:cNvPicPr>
            <a:picLocks noChangeAspect="1"/>
          </p:cNvPicPr>
          <p:nvPr/>
        </p:nvPicPr>
        <p:blipFill>
          <a:blip r:embed="rId2"/>
          <a:srcRect t="10185" r="33360" b="33519"/>
          <a:stretch>
            <a:fillRect/>
          </a:stretch>
        </p:blipFill>
        <p:spPr>
          <a:xfrm>
            <a:off x="0" y="0"/>
            <a:ext cx="12191996" cy="6032497"/>
          </a:xfrm>
          <a:prstGeom prst="rect">
            <a:avLst/>
          </a:prstGeom>
          <a:noFill/>
          <a:ln cap="flat">
            <a:noFill/>
          </a:ln>
        </p:spPr>
      </p:pic>
      <p:sp>
        <p:nvSpPr>
          <p:cNvPr id="3" name="Title 1"/>
          <p:cNvSpPr txBox="1">
            <a:spLocks noGrp="1"/>
          </p:cNvSpPr>
          <p:nvPr>
            <p:ph type="ctrTitle"/>
          </p:nvPr>
        </p:nvSpPr>
        <p:spPr>
          <a:xfrm>
            <a:off x="1524003" y="1122361"/>
            <a:ext cx="9144000" cy="2387598"/>
          </a:xfrm>
        </p:spPr>
        <p:txBody>
          <a:bodyPr anchor="b" anchorCtr="1"/>
          <a:lstStyle>
            <a:lvl1pPr algn="ctr">
              <a:defRPr sz="6000">
                <a:solidFill>
                  <a:srgbClr val="FFFFFF"/>
                </a:solidFill>
              </a:defRPr>
            </a:lvl1pPr>
          </a:lstStyle>
          <a:p>
            <a:pPr lvl="0"/>
            <a:r>
              <a:rPr lang="sv-SE"/>
              <a:t>Klicka här för att ändra mall för rubrikformat</a:t>
            </a:r>
            <a:endParaRPr lang="en-US"/>
          </a:p>
        </p:txBody>
      </p:sp>
      <p:sp>
        <p:nvSpPr>
          <p:cNvPr id="4" name="Subtitle 2"/>
          <p:cNvSpPr txBox="1">
            <a:spLocks noGrp="1"/>
          </p:cNvSpPr>
          <p:nvPr>
            <p:ph type="subTitle" idx="1"/>
          </p:nvPr>
        </p:nvSpPr>
        <p:spPr>
          <a:xfrm>
            <a:off x="1524003" y="3602041"/>
            <a:ext cx="9144000" cy="1655758"/>
          </a:xfrm>
        </p:spPr>
        <p:txBody>
          <a:bodyPr anchorCtr="1"/>
          <a:lstStyle>
            <a:lvl1pPr marL="0" indent="0" algn="ctr">
              <a:buNone/>
              <a:defRPr sz="2400">
                <a:solidFill>
                  <a:srgbClr val="FFFFFF"/>
                </a:solidFill>
              </a:defRPr>
            </a:lvl1pPr>
          </a:lstStyle>
          <a:p>
            <a:pPr lvl="0"/>
            <a:r>
              <a:rPr lang="sv-SE"/>
              <a:t>Klicka här för att ändra mall för underrubrikformat</a:t>
            </a:r>
            <a:endParaRPr lang="en-US"/>
          </a:p>
        </p:txBody>
      </p:sp>
      <p:sp>
        <p:nvSpPr>
          <p:cNvPr id="5" name="Rektangel 4"/>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6" name="Bildobjekt 5"/>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371708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ext med bildtext">
    <p:spTree>
      <p:nvGrpSpPr>
        <p:cNvPr id="1" name=""/>
        <p:cNvGrpSpPr/>
        <p:nvPr/>
      </p:nvGrpSpPr>
      <p:grpSpPr>
        <a:xfrm>
          <a:off x="0" y="0"/>
          <a:ext cx="0" cy="0"/>
          <a:chOff x="0" y="0"/>
          <a:chExt cx="0" cy="0"/>
        </a:xfrm>
      </p:grpSpPr>
      <p:pic>
        <p:nvPicPr>
          <p:cNvPr id="2" name="Bildobjekt 9"/>
          <p:cNvPicPr>
            <a:picLocks noChangeAspect="1"/>
          </p:cNvPicPr>
          <p:nvPr/>
        </p:nvPicPr>
        <p:blipFill>
          <a:blip r:embed="rId2"/>
          <a:srcRect l="50000" t="85579" r="576"/>
          <a:stretch>
            <a:fillRect/>
          </a:stretch>
        </p:blipFill>
        <p:spPr>
          <a:xfrm>
            <a:off x="0" y="-88897"/>
            <a:ext cx="12191996" cy="1701798"/>
          </a:xfrm>
          <a:prstGeom prst="rect">
            <a:avLst/>
          </a:prstGeom>
          <a:noFill/>
          <a:ln cap="flat">
            <a:noFill/>
          </a:ln>
        </p:spPr>
      </p:pic>
      <p:sp>
        <p:nvSpPr>
          <p:cNvPr id="3" name="Title 1"/>
          <p:cNvSpPr txBox="1">
            <a:spLocks noGrp="1"/>
          </p:cNvSpPr>
          <p:nvPr>
            <p:ph type="title"/>
          </p:nvPr>
        </p:nvSpPr>
        <p:spPr>
          <a:xfrm>
            <a:off x="839784" y="1442438"/>
            <a:ext cx="3932240" cy="1442438"/>
          </a:xfrm>
        </p:spPr>
        <p:txBody>
          <a:bodyPr anchor="b"/>
          <a:lstStyle>
            <a:lvl1pPr>
              <a:defRPr sz="3200"/>
            </a:lvl1pPr>
          </a:lstStyle>
          <a:p>
            <a:pPr lvl="0"/>
            <a:r>
              <a:rPr lang="sv-SE"/>
              <a:t>Klicka här för att ändra mall för rubrikformat</a:t>
            </a:r>
            <a:endParaRPr lang="en-US"/>
          </a:p>
        </p:txBody>
      </p:sp>
      <p:sp>
        <p:nvSpPr>
          <p:cNvPr id="4" name="Content Placeholder 2"/>
          <p:cNvSpPr txBox="1">
            <a:spLocks noGrp="1"/>
          </p:cNvSpPr>
          <p:nvPr>
            <p:ph idx="4294967295"/>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3"/>
          <p:cNvSpPr txBox="1">
            <a:spLocks noGrp="1"/>
          </p:cNvSpPr>
          <p:nvPr>
            <p:ph type="body" idx="4294967295"/>
          </p:nvPr>
        </p:nvSpPr>
        <p:spPr>
          <a:xfrm>
            <a:off x="839784" y="3155320"/>
            <a:ext cx="3932240" cy="2713664"/>
          </a:xfrm>
        </p:spPr>
        <p:txBody>
          <a:bodyPr/>
          <a:lstStyle>
            <a:lvl1pPr marL="0" indent="0">
              <a:buNone/>
              <a:defRPr sz="1600"/>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25456" y="120764"/>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9950491" y="120764"/>
            <a:ext cx="2216057" cy="1070872"/>
          </a:xfrm>
        </p:spPr>
        <p:txBody>
          <a:bodyPr/>
          <a:lstStyle>
            <a:lvl1pPr marL="0" indent="0">
              <a:buNone/>
              <a:defRPr>
                <a:solidFill>
                  <a:srgbClr val="FFFFFF"/>
                </a:solidFill>
              </a:defRPr>
            </a:lvl1pPr>
          </a:lstStyle>
          <a:p>
            <a:pPr lvl="0"/>
            <a:r>
              <a:rPr lang="sv-SE"/>
              <a:t>  TEXT </a:t>
            </a:r>
          </a:p>
        </p:txBody>
      </p:sp>
      <p:sp>
        <p:nvSpPr>
          <p:cNvPr id="8" name="Rektangel 8"/>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9" name="Bildobjekt 9"/>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251167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ext med bildtext">
    <p:spTree>
      <p:nvGrpSpPr>
        <p:cNvPr id="1" name=""/>
        <p:cNvGrpSpPr/>
        <p:nvPr/>
      </p:nvGrpSpPr>
      <p:grpSpPr>
        <a:xfrm>
          <a:off x="0" y="0"/>
          <a:ext cx="0" cy="0"/>
          <a:chOff x="0" y="0"/>
          <a:chExt cx="0" cy="0"/>
        </a:xfrm>
      </p:grpSpPr>
      <p:pic>
        <p:nvPicPr>
          <p:cNvPr id="2" name="Bildobjekt 5"/>
          <p:cNvPicPr>
            <a:picLocks noChangeAspect="1"/>
          </p:cNvPicPr>
          <p:nvPr/>
        </p:nvPicPr>
        <p:blipFill>
          <a:blip r:embed="rId2"/>
          <a:srcRect l="35254" t="56498" r="56492" b="34523"/>
          <a:stretch>
            <a:fillRect/>
          </a:stretch>
        </p:blipFill>
        <p:spPr>
          <a:xfrm>
            <a:off x="9334496" y="0"/>
            <a:ext cx="2857500" cy="1968502"/>
          </a:xfrm>
          <a:prstGeom prst="rect">
            <a:avLst/>
          </a:prstGeom>
          <a:noFill/>
          <a:ln cap="flat">
            <a:noFill/>
          </a:ln>
        </p:spPr>
      </p:pic>
      <p:pic>
        <p:nvPicPr>
          <p:cNvPr id="3" name="Bildobjekt 4"/>
          <p:cNvPicPr>
            <a:picLocks noChangeAspect="1"/>
          </p:cNvPicPr>
          <p:nvPr/>
        </p:nvPicPr>
        <p:blipFill>
          <a:blip r:embed="rId3"/>
          <a:srcRect l="710" t="88192" r="87685" b="2041"/>
          <a:stretch>
            <a:fillRect/>
          </a:stretch>
        </p:blipFill>
        <p:spPr>
          <a:xfrm rot="10799991" flipH="1">
            <a:off x="0" y="0"/>
            <a:ext cx="4114800" cy="1536704"/>
          </a:xfrm>
          <a:prstGeom prst="rect">
            <a:avLst/>
          </a:prstGeom>
          <a:noFill/>
          <a:ln cap="flat">
            <a:noFill/>
          </a:ln>
        </p:spPr>
      </p:pic>
      <p:sp>
        <p:nvSpPr>
          <p:cNvPr id="4" name="Title 1"/>
          <p:cNvSpPr txBox="1">
            <a:spLocks noGrp="1"/>
          </p:cNvSpPr>
          <p:nvPr>
            <p:ph type="title"/>
          </p:nvPr>
        </p:nvSpPr>
        <p:spPr>
          <a:xfrm>
            <a:off x="839784" y="1442438"/>
            <a:ext cx="3932240" cy="1442438"/>
          </a:xfrm>
        </p:spPr>
        <p:txBody>
          <a:bodyPr anchor="b"/>
          <a:lstStyle>
            <a:lvl1pPr>
              <a:defRPr sz="3200"/>
            </a:lvl1pPr>
          </a:lstStyle>
          <a:p>
            <a:pPr lvl="0"/>
            <a:r>
              <a:rPr lang="sv-SE"/>
              <a:t>Klicka här för att ändra mall för rubrikformat</a:t>
            </a:r>
            <a:endParaRPr lang="en-US"/>
          </a:p>
        </p:txBody>
      </p:sp>
      <p:sp>
        <p:nvSpPr>
          <p:cNvPr id="5" name="Content Placeholder 2"/>
          <p:cNvSpPr txBox="1">
            <a:spLocks noGrp="1"/>
          </p:cNvSpPr>
          <p:nvPr>
            <p:ph idx="4294967295"/>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3"/>
          <p:cNvSpPr txBox="1">
            <a:spLocks noGrp="1"/>
          </p:cNvSpPr>
          <p:nvPr>
            <p:ph type="body" idx="4294967295"/>
          </p:nvPr>
        </p:nvSpPr>
        <p:spPr>
          <a:xfrm>
            <a:off x="839784" y="3155320"/>
            <a:ext cx="3932240" cy="2713664"/>
          </a:xfrm>
        </p:spPr>
        <p:txBody>
          <a:bodyPr/>
          <a:lstStyle>
            <a:lvl1pPr marL="0" indent="0">
              <a:buNone/>
              <a:defRPr sz="1600"/>
            </a:lvl1pPr>
          </a:lstStyle>
          <a:p>
            <a:pPr lvl="0"/>
            <a:r>
              <a:rPr lang="sv-SE"/>
              <a:t>Klicka här för att ändra format på bakgrundstexten</a:t>
            </a:r>
          </a:p>
        </p:txBody>
      </p:sp>
      <p:sp>
        <p:nvSpPr>
          <p:cNvPr id="7" name="Platshållare för text 8"/>
          <p:cNvSpPr txBox="1">
            <a:spLocks noGrp="1"/>
          </p:cNvSpPr>
          <p:nvPr>
            <p:ph type="body" idx="4294967295"/>
          </p:nvPr>
        </p:nvSpPr>
        <p:spPr>
          <a:xfrm>
            <a:off x="25456" y="120764"/>
            <a:ext cx="2652665" cy="1070872"/>
          </a:xfrm>
        </p:spPr>
        <p:txBody>
          <a:bodyPr/>
          <a:lstStyle>
            <a:lvl1pPr marL="0" indent="0">
              <a:buNone/>
              <a:defRPr>
                <a:solidFill>
                  <a:srgbClr val="FFFFFF"/>
                </a:solidFill>
              </a:defRPr>
            </a:lvl1pPr>
          </a:lstStyle>
          <a:p>
            <a:pPr lvl="0"/>
            <a:r>
              <a:rPr lang="sv-SE"/>
              <a:t>  TEXT </a:t>
            </a:r>
          </a:p>
        </p:txBody>
      </p:sp>
      <p:sp>
        <p:nvSpPr>
          <p:cNvPr id="8" name="Platshållare för text 8"/>
          <p:cNvSpPr txBox="1">
            <a:spLocks noGrp="1"/>
          </p:cNvSpPr>
          <p:nvPr>
            <p:ph type="body" idx="4294967295"/>
          </p:nvPr>
        </p:nvSpPr>
        <p:spPr>
          <a:xfrm>
            <a:off x="9539331" y="120764"/>
            <a:ext cx="2652665" cy="1070872"/>
          </a:xfrm>
        </p:spPr>
        <p:txBody>
          <a:bodyPr/>
          <a:lstStyle>
            <a:lvl1pPr marL="0" indent="0">
              <a:buNone/>
              <a:defRPr>
                <a:solidFill>
                  <a:srgbClr val="FFFFFF"/>
                </a:solidFill>
              </a:defRPr>
            </a:lvl1pPr>
          </a:lstStyle>
          <a:p>
            <a:pPr lvl="0"/>
            <a:r>
              <a:rPr lang="sv-SE"/>
              <a:t>  TEXT </a:t>
            </a:r>
          </a:p>
        </p:txBody>
      </p:sp>
      <p:sp>
        <p:nvSpPr>
          <p:cNvPr id="9" name="Rektangel 8"/>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10" name="Bildobjekt 5"/>
          <p:cNvPicPr>
            <a:picLocks noChangeAspect="1"/>
          </p:cNvPicPr>
          <p:nvPr/>
        </p:nvPicPr>
        <p:blipFill>
          <a:blip r:embed="rId4"/>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428197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21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Rektangel 1"/>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2"/>
          <p:cNvPicPr>
            <a:picLocks noChangeAspect="1"/>
          </p:cNvPicPr>
          <p:nvPr/>
        </p:nvPicPr>
        <p:blipFill>
          <a:blip r:embed="rId2"/>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266175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2" name="Rektangel 1"/>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5"/>
          <p:cNvPicPr>
            <a:picLocks noChangeAspect="1"/>
          </p:cNvPicPr>
          <p:nvPr/>
        </p:nvPicPr>
        <p:blipFill>
          <a:blip r:embed="rId2"/>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81933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Rubrik och innehål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Platshållare för text 8"/>
          <p:cNvSpPr txBox="1">
            <a:spLocks noGrp="1"/>
          </p:cNvSpPr>
          <p:nvPr>
            <p:ph type="body" idx="4294967295"/>
          </p:nvPr>
        </p:nvSpPr>
        <p:spPr>
          <a:xfrm>
            <a:off x="9515932" y="4809241"/>
            <a:ext cx="2409370"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301813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ektangel 6"/>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4"/>
          <p:cNvPicPr>
            <a:picLocks noChangeAspect="1"/>
          </p:cNvPicPr>
          <p:nvPr/>
        </p:nvPicPr>
        <p:blipFill>
          <a:blip r:embed="rId2"/>
          <a:srcRect r="44344" b="47477"/>
          <a:stretch>
            <a:fillRect/>
          </a:stretch>
        </p:blipFill>
        <p:spPr>
          <a:xfrm>
            <a:off x="0" y="0"/>
            <a:ext cx="12191996" cy="6076316"/>
          </a:xfrm>
          <a:prstGeom prst="rect">
            <a:avLst/>
          </a:prstGeom>
          <a:noFill/>
          <a:ln cap="flat">
            <a:noFill/>
          </a:ln>
        </p:spPr>
      </p:pic>
      <p:sp>
        <p:nvSpPr>
          <p:cNvPr id="4" name="Title 1"/>
          <p:cNvSpPr txBox="1">
            <a:spLocks noGrp="1"/>
          </p:cNvSpPr>
          <p:nvPr>
            <p:ph type="ctrTitle"/>
          </p:nvPr>
        </p:nvSpPr>
        <p:spPr>
          <a:xfrm>
            <a:off x="1524003" y="1122361"/>
            <a:ext cx="9144000" cy="2387598"/>
          </a:xfrm>
        </p:spPr>
        <p:txBody>
          <a:bodyPr anchor="b" anchorCtr="1"/>
          <a:lstStyle>
            <a:lvl1pPr algn="ctr">
              <a:defRPr sz="6000">
                <a:solidFill>
                  <a:srgbClr val="FFFFFF"/>
                </a:solidFill>
              </a:defRPr>
            </a:lvl1pPr>
          </a:lstStyle>
          <a:p>
            <a:pPr lvl="0"/>
            <a:r>
              <a:rPr lang="sv-SE"/>
              <a:t>Klicka här för att ändra mall för rubrikformat</a:t>
            </a:r>
            <a:endParaRPr lang="en-US"/>
          </a:p>
        </p:txBody>
      </p:sp>
      <p:sp>
        <p:nvSpPr>
          <p:cNvPr id="5" name="Subtitle 2"/>
          <p:cNvSpPr txBox="1">
            <a:spLocks noGrp="1"/>
          </p:cNvSpPr>
          <p:nvPr>
            <p:ph type="subTitle" idx="1"/>
          </p:nvPr>
        </p:nvSpPr>
        <p:spPr>
          <a:xfrm>
            <a:off x="1524003" y="3602041"/>
            <a:ext cx="9144000" cy="1655758"/>
          </a:xfrm>
        </p:spPr>
        <p:txBody>
          <a:bodyPr anchorCtr="1"/>
          <a:lstStyle>
            <a:lvl1pPr marL="0" indent="0" algn="ctr">
              <a:buNone/>
              <a:defRPr sz="2400">
                <a:solidFill>
                  <a:srgbClr val="FFFFFF"/>
                </a:solidFill>
              </a:defRPr>
            </a:lvl1pPr>
          </a:lstStyle>
          <a:p>
            <a:pPr lvl="0"/>
            <a:r>
              <a:rPr lang="sv-SE"/>
              <a:t>Klicka här för att ändra mall för underrubrikformat</a:t>
            </a:r>
            <a:endParaRPr lang="en-US"/>
          </a:p>
        </p:txBody>
      </p:sp>
      <p:pic>
        <p:nvPicPr>
          <p:cNvPr id="6"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233390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pic>
        <p:nvPicPr>
          <p:cNvPr id="2" name="Bildobjekt 8"/>
          <p:cNvPicPr>
            <a:picLocks noChangeAspect="1"/>
          </p:cNvPicPr>
          <p:nvPr/>
        </p:nvPicPr>
        <p:blipFill>
          <a:blip r:embed="rId2"/>
          <a:srcRect l="59499" b="70555"/>
          <a:stretch>
            <a:fillRect/>
          </a:stretch>
        </p:blipFill>
        <p:spPr>
          <a:xfrm>
            <a:off x="7696203" y="4362446"/>
            <a:ext cx="4495803" cy="1765304"/>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4" name="Content Placeholder 2"/>
          <p:cNvSpPr txBox="1">
            <a:spLocks noGrp="1"/>
          </p:cNvSpPr>
          <p:nvPr>
            <p:ph idx="4294967295"/>
          </p:nvPr>
        </p:nvSpPr>
        <p:spPr>
          <a:xfrm>
            <a:off x="838203" y="1776414"/>
            <a:ext cx="10515600"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8"/>
          <p:cNvSpPr txBox="1">
            <a:spLocks noGrp="1"/>
          </p:cNvSpPr>
          <p:nvPr>
            <p:ph type="body" idx="4294967295"/>
          </p:nvPr>
        </p:nvSpPr>
        <p:spPr>
          <a:xfrm>
            <a:off x="9944100" y="5046116"/>
            <a:ext cx="2247896"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77568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Rubrik och innehåll">
    <p:spTree>
      <p:nvGrpSpPr>
        <p:cNvPr id="1" name=""/>
        <p:cNvGrpSpPr/>
        <p:nvPr/>
      </p:nvGrpSpPr>
      <p:grpSpPr>
        <a:xfrm>
          <a:off x="0" y="0"/>
          <a:ext cx="0" cy="0"/>
          <a:chOff x="0" y="0"/>
          <a:chExt cx="0" cy="0"/>
        </a:xfrm>
      </p:grpSpPr>
      <p:sp>
        <p:nvSpPr>
          <p:cNvPr id="2" name="Rektangel 5"/>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8"/>
          <p:cNvPicPr>
            <a:picLocks noChangeAspect="1"/>
          </p:cNvPicPr>
          <p:nvPr/>
        </p:nvPicPr>
        <p:blipFill>
          <a:blip r:embed="rId2"/>
          <a:srcRect l="69135" r="405" b="75995"/>
          <a:stretch>
            <a:fillRect/>
          </a:stretch>
        </p:blipFill>
        <p:spPr>
          <a:xfrm>
            <a:off x="7373255" y="4481510"/>
            <a:ext cx="4818741" cy="1646240"/>
          </a:xfrm>
          <a:prstGeom prst="rect">
            <a:avLst/>
          </a:prstGeom>
          <a:noFill/>
          <a:ln cap="flat">
            <a:noFill/>
          </a:ln>
        </p:spPr>
      </p:pic>
      <p:sp>
        <p:nvSpPr>
          <p:cNvPr id="4"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5" name="Content Placeholder 2"/>
          <p:cNvSpPr txBox="1">
            <a:spLocks noGrp="1"/>
          </p:cNvSpPr>
          <p:nvPr>
            <p:ph idx="4294967295"/>
          </p:nvPr>
        </p:nvSpPr>
        <p:spPr>
          <a:xfrm>
            <a:off x="838203" y="1776414"/>
            <a:ext cx="10515600"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text 8"/>
          <p:cNvSpPr txBox="1">
            <a:spLocks noGrp="1"/>
          </p:cNvSpPr>
          <p:nvPr>
            <p:ph type="body" idx="4294967295"/>
          </p:nvPr>
        </p:nvSpPr>
        <p:spPr>
          <a:xfrm>
            <a:off x="9944100" y="5046116"/>
            <a:ext cx="2247896" cy="1070872"/>
          </a:xfrm>
        </p:spPr>
        <p:txBody>
          <a:bodyPr/>
          <a:lstStyle>
            <a:lvl1pPr marL="0" indent="0">
              <a:buNone/>
              <a:defRPr>
                <a:solidFill>
                  <a:srgbClr val="FFFFFF"/>
                </a:solidFill>
              </a:defRPr>
            </a:lvl1pPr>
          </a:lstStyle>
          <a:p>
            <a:pPr lvl="0"/>
            <a:r>
              <a:rPr lang="sv-SE"/>
              <a:t>  TEXT </a:t>
            </a:r>
          </a:p>
        </p:txBody>
      </p:sp>
      <p:pic>
        <p:nvPicPr>
          <p:cNvPr id="7" name="Bildobjekt 6"/>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423136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Rubrik och innehåll">
    <p:spTree>
      <p:nvGrpSpPr>
        <p:cNvPr id="1" name=""/>
        <p:cNvGrpSpPr/>
        <p:nvPr/>
      </p:nvGrpSpPr>
      <p:grpSpPr>
        <a:xfrm>
          <a:off x="0" y="0"/>
          <a:ext cx="0" cy="0"/>
          <a:chOff x="0" y="0"/>
          <a:chExt cx="0" cy="0"/>
        </a:xfrm>
      </p:grpSpPr>
      <p:sp>
        <p:nvSpPr>
          <p:cNvPr id="2" name="Rektangel 5"/>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7"/>
          <p:cNvPicPr>
            <a:picLocks noChangeAspect="1"/>
          </p:cNvPicPr>
          <p:nvPr/>
        </p:nvPicPr>
        <p:blipFill>
          <a:blip r:embed="rId2"/>
          <a:srcRect l="710" t="88192" r="87685" b="2041"/>
          <a:stretch>
            <a:fillRect/>
          </a:stretch>
        </p:blipFill>
        <p:spPr>
          <a:xfrm flipH="1">
            <a:off x="7518397" y="4129092"/>
            <a:ext cx="4673598" cy="1968511"/>
          </a:xfrm>
          <a:prstGeom prst="rect">
            <a:avLst/>
          </a:prstGeom>
          <a:noFill/>
          <a:ln cap="flat">
            <a:noFill/>
          </a:ln>
        </p:spPr>
      </p:pic>
      <p:sp>
        <p:nvSpPr>
          <p:cNvPr id="4" name="Rektangel 11"/>
          <p:cNvSpPr/>
          <p:nvPr/>
        </p:nvSpPr>
        <p:spPr>
          <a:xfrm>
            <a:off x="3625852" y="6120755"/>
            <a:ext cx="8267703" cy="431797"/>
          </a:xfrm>
          <a:prstGeom prst="rect">
            <a:avLst/>
          </a:prstGeom>
          <a:solidFill>
            <a:srgbClr val="A2185B"/>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5"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6" name="Content Placeholder 2"/>
          <p:cNvSpPr txBox="1">
            <a:spLocks noGrp="1"/>
          </p:cNvSpPr>
          <p:nvPr>
            <p:ph idx="4294967295"/>
          </p:nvPr>
        </p:nvSpPr>
        <p:spPr>
          <a:xfrm>
            <a:off x="838203" y="1776414"/>
            <a:ext cx="10515600"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text 8"/>
          <p:cNvSpPr txBox="1">
            <a:spLocks noGrp="1"/>
          </p:cNvSpPr>
          <p:nvPr>
            <p:ph type="body" idx="4294967295"/>
          </p:nvPr>
        </p:nvSpPr>
        <p:spPr>
          <a:xfrm>
            <a:off x="9944100" y="5046116"/>
            <a:ext cx="2247896" cy="1070872"/>
          </a:xfrm>
        </p:spPr>
        <p:txBody>
          <a:bodyPr/>
          <a:lstStyle>
            <a:lvl1pPr marL="0" indent="0">
              <a:buNone/>
              <a:defRPr>
                <a:solidFill>
                  <a:srgbClr val="FFFFFF"/>
                </a:solidFill>
              </a:defRPr>
            </a:lvl1pPr>
          </a:lstStyle>
          <a:p>
            <a:pPr lvl="0"/>
            <a:r>
              <a:rPr lang="sv-SE"/>
              <a:t>  TEXT </a:t>
            </a:r>
          </a:p>
        </p:txBody>
      </p:sp>
      <p:pic>
        <p:nvPicPr>
          <p:cNvPr id="8" name="Bildobjekt 5"/>
          <p:cNvPicPr>
            <a:picLocks noChangeAspect="1"/>
          </p:cNvPicPr>
          <p:nvPr/>
        </p:nvPicPr>
        <p:blipFill>
          <a:blip r:embed="rId3"/>
          <a:srcRect b="21986"/>
          <a:stretch>
            <a:fillRect/>
          </a:stretch>
        </p:blipFill>
        <p:spPr>
          <a:xfrm>
            <a:off x="0" y="6097603"/>
            <a:ext cx="12191996" cy="780595"/>
          </a:xfrm>
          <a:prstGeom prst="rect">
            <a:avLst/>
          </a:prstGeom>
          <a:noFill/>
          <a:ln cap="flat">
            <a:noFill/>
          </a:ln>
        </p:spPr>
      </p:pic>
    </p:spTree>
    <p:extLst>
      <p:ext uri="{BB962C8B-B14F-4D97-AF65-F5344CB8AC3E}">
        <p14:creationId xmlns:p14="http://schemas.microsoft.com/office/powerpoint/2010/main" val="85561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pic>
        <p:nvPicPr>
          <p:cNvPr id="2" name="Bildobjekt 13"/>
          <p:cNvPicPr>
            <a:picLocks noChangeAspect="1"/>
          </p:cNvPicPr>
          <p:nvPr/>
        </p:nvPicPr>
        <p:blipFill>
          <a:blip r:embed="rId2"/>
          <a:srcRect l="58941" t="874" b="71570"/>
          <a:stretch>
            <a:fillRect/>
          </a:stretch>
        </p:blipFill>
        <p:spPr>
          <a:xfrm flipH="1">
            <a:off x="0" y="4651379"/>
            <a:ext cx="4005090" cy="1458916"/>
          </a:xfrm>
          <a:prstGeom prst="rect">
            <a:avLst/>
          </a:prstGeom>
          <a:noFill/>
          <a:ln cap="flat">
            <a:noFill/>
          </a:ln>
        </p:spPr>
      </p:pic>
      <p:pic>
        <p:nvPicPr>
          <p:cNvPr id="3" name="Bildobjekt 11"/>
          <p:cNvPicPr>
            <a:picLocks noChangeAspect="1"/>
          </p:cNvPicPr>
          <p:nvPr/>
        </p:nvPicPr>
        <p:blipFill>
          <a:blip r:embed="rId2"/>
          <a:srcRect l="58416" t="32614" r="7368" b="42153"/>
          <a:stretch>
            <a:fillRect/>
          </a:stretch>
        </p:blipFill>
        <p:spPr>
          <a:xfrm flipH="1">
            <a:off x="9093195" y="-19394"/>
            <a:ext cx="3098801" cy="1409703"/>
          </a:xfrm>
          <a:prstGeom prst="rect">
            <a:avLst/>
          </a:prstGeom>
          <a:noFill/>
          <a:ln cap="flat">
            <a:noFill/>
          </a:ln>
        </p:spPr>
      </p:pic>
      <p:sp>
        <p:nvSpPr>
          <p:cNvPr id="4" name="Title 1"/>
          <p:cNvSpPr txBox="1">
            <a:spLocks noGrp="1"/>
          </p:cNvSpPr>
          <p:nvPr>
            <p:ph type="title"/>
          </p:nvPr>
        </p:nvSpPr>
        <p:spPr>
          <a:xfrm>
            <a:off x="501648" y="66376"/>
            <a:ext cx="10515600" cy="2852735"/>
          </a:xfrm>
        </p:spPr>
        <p:txBody>
          <a:bodyPr anchor="b"/>
          <a:lstStyle>
            <a:lvl1pPr>
              <a:defRPr sz="6000"/>
            </a:lvl1pPr>
          </a:lstStyle>
          <a:p>
            <a:pPr lvl="0"/>
            <a:r>
              <a:rPr lang="sv-SE"/>
              <a:t>Klicka här för att ändra mall för rubrikformat</a:t>
            </a:r>
            <a:endParaRPr lang="en-US"/>
          </a:p>
        </p:txBody>
      </p:sp>
      <p:sp>
        <p:nvSpPr>
          <p:cNvPr id="5" name="Text Placeholder 2"/>
          <p:cNvSpPr txBox="1">
            <a:spLocks noGrp="1"/>
          </p:cNvSpPr>
          <p:nvPr>
            <p:ph type="body" idx="4294967295"/>
          </p:nvPr>
        </p:nvSpPr>
        <p:spPr>
          <a:xfrm>
            <a:off x="501648" y="2993233"/>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0" y="5339556"/>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9316263" y="83246"/>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64151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vsnittsrubrik">
    <p:spTree>
      <p:nvGrpSpPr>
        <p:cNvPr id="1" name=""/>
        <p:cNvGrpSpPr/>
        <p:nvPr/>
      </p:nvGrpSpPr>
      <p:grpSpPr>
        <a:xfrm>
          <a:off x="0" y="0"/>
          <a:ext cx="0" cy="0"/>
          <a:chOff x="0" y="0"/>
          <a:chExt cx="0" cy="0"/>
        </a:xfrm>
      </p:grpSpPr>
      <p:sp>
        <p:nvSpPr>
          <p:cNvPr id="2" name="Rektangel 7"/>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10"/>
          <p:cNvPicPr>
            <a:picLocks noChangeAspect="1"/>
          </p:cNvPicPr>
          <p:nvPr/>
        </p:nvPicPr>
        <p:blipFill>
          <a:blip r:embed="rId2"/>
          <a:srcRect l="68171" t="25570" r="807" b="48362"/>
          <a:stretch>
            <a:fillRect/>
          </a:stretch>
        </p:blipFill>
        <p:spPr>
          <a:xfrm>
            <a:off x="0" y="0"/>
            <a:ext cx="12170499" cy="6125026"/>
          </a:xfrm>
          <a:prstGeom prst="rect">
            <a:avLst/>
          </a:prstGeom>
          <a:noFill/>
          <a:ln cap="flat">
            <a:noFill/>
          </a:ln>
        </p:spPr>
      </p:pic>
      <p:sp>
        <p:nvSpPr>
          <p:cNvPr id="4" name="Title 1"/>
          <p:cNvSpPr txBox="1">
            <a:spLocks noGrp="1"/>
          </p:cNvSpPr>
          <p:nvPr>
            <p:ph type="title"/>
          </p:nvPr>
        </p:nvSpPr>
        <p:spPr>
          <a:xfrm>
            <a:off x="501648" y="66376"/>
            <a:ext cx="10515600" cy="2852735"/>
          </a:xfrm>
        </p:spPr>
        <p:txBody>
          <a:bodyPr anchor="b"/>
          <a:lstStyle>
            <a:lvl1pPr>
              <a:defRPr sz="6000"/>
            </a:lvl1pPr>
          </a:lstStyle>
          <a:p>
            <a:pPr lvl="0"/>
            <a:r>
              <a:rPr lang="sv-SE"/>
              <a:t>Klicka här för att ändra mall för rubrikformat</a:t>
            </a:r>
            <a:endParaRPr lang="en-US"/>
          </a:p>
        </p:txBody>
      </p:sp>
      <p:sp>
        <p:nvSpPr>
          <p:cNvPr id="5" name="Text Placeholder 2"/>
          <p:cNvSpPr txBox="1">
            <a:spLocks noGrp="1"/>
          </p:cNvSpPr>
          <p:nvPr>
            <p:ph type="body" idx="4294967295"/>
          </p:nvPr>
        </p:nvSpPr>
        <p:spPr>
          <a:xfrm>
            <a:off x="501648" y="2993233"/>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0" y="5339556"/>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10192560" y="66376"/>
            <a:ext cx="1839781" cy="1070872"/>
          </a:xfrm>
        </p:spPr>
        <p:txBody>
          <a:bodyPr/>
          <a:lstStyle>
            <a:lvl1pPr marL="0" indent="0">
              <a:buNone/>
              <a:defRPr>
                <a:solidFill>
                  <a:srgbClr val="FFFFFF"/>
                </a:solidFill>
              </a:defRPr>
            </a:lvl1pPr>
          </a:lstStyle>
          <a:p>
            <a:pPr lvl="0"/>
            <a:r>
              <a:rPr lang="sv-SE"/>
              <a:t>  TEXT </a:t>
            </a:r>
          </a:p>
        </p:txBody>
      </p:sp>
      <p:pic>
        <p:nvPicPr>
          <p:cNvPr id="8" name="Bildobjekt 8"/>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377890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Avsnittsrubrik">
    <p:spTree>
      <p:nvGrpSpPr>
        <p:cNvPr id="1" name=""/>
        <p:cNvGrpSpPr/>
        <p:nvPr/>
      </p:nvGrpSpPr>
      <p:grpSpPr>
        <a:xfrm>
          <a:off x="0" y="0"/>
          <a:ext cx="0" cy="0"/>
          <a:chOff x="0" y="0"/>
          <a:chExt cx="0" cy="0"/>
        </a:xfrm>
      </p:grpSpPr>
      <p:sp>
        <p:nvSpPr>
          <p:cNvPr id="2" name="Rektangel 7"/>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18"/>
          <p:cNvPicPr>
            <a:picLocks noChangeAspect="1"/>
          </p:cNvPicPr>
          <p:nvPr/>
        </p:nvPicPr>
        <p:blipFill>
          <a:blip r:embed="rId2"/>
          <a:srcRect l="911" t="56498" r="56492" b="1887"/>
          <a:stretch>
            <a:fillRect/>
          </a:stretch>
        </p:blipFill>
        <p:spPr>
          <a:xfrm>
            <a:off x="0" y="-667"/>
            <a:ext cx="12191996" cy="6143725"/>
          </a:xfrm>
          <a:prstGeom prst="rect">
            <a:avLst/>
          </a:prstGeom>
          <a:noFill/>
          <a:ln cap="flat">
            <a:noFill/>
          </a:ln>
        </p:spPr>
      </p:pic>
      <p:sp>
        <p:nvSpPr>
          <p:cNvPr id="4" name="Title 1"/>
          <p:cNvSpPr txBox="1">
            <a:spLocks noGrp="1"/>
          </p:cNvSpPr>
          <p:nvPr>
            <p:ph type="title"/>
          </p:nvPr>
        </p:nvSpPr>
        <p:spPr>
          <a:xfrm>
            <a:off x="501648" y="66376"/>
            <a:ext cx="10515600" cy="2852735"/>
          </a:xfrm>
        </p:spPr>
        <p:txBody>
          <a:bodyPr anchor="b"/>
          <a:lstStyle>
            <a:lvl1pPr>
              <a:defRPr sz="6000"/>
            </a:lvl1pPr>
          </a:lstStyle>
          <a:p>
            <a:pPr lvl="0"/>
            <a:r>
              <a:rPr lang="sv-SE"/>
              <a:t>Klicka här för att ändra mall för rubrikformat</a:t>
            </a:r>
            <a:endParaRPr lang="en-US"/>
          </a:p>
        </p:txBody>
      </p:sp>
      <p:sp>
        <p:nvSpPr>
          <p:cNvPr id="5" name="Text Placeholder 2"/>
          <p:cNvSpPr txBox="1">
            <a:spLocks noGrp="1"/>
          </p:cNvSpPr>
          <p:nvPr>
            <p:ph type="body" idx="4294967295"/>
          </p:nvPr>
        </p:nvSpPr>
        <p:spPr>
          <a:xfrm>
            <a:off x="501648" y="2993233"/>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0" y="5339556"/>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10126705" y="179505"/>
            <a:ext cx="2652665" cy="1070872"/>
          </a:xfrm>
        </p:spPr>
        <p:txBody>
          <a:bodyPr/>
          <a:lstStyle>
            <a:lvl1pPr marL="0" indent="0">
              <a:buNone/>
              <a:defRPr>
                <a:solidFill>
                  <a:srgbClr val="FFFFFF"/>
                </a:solidFill>
              </a:defRPr>
            </a:lvl1pPr>
          </a:lstStyle>
          <a:p>
            <a:pPr lvl="0"/>
            <a:r>
              <a:rPr lang="sv-SE"/>
              <a:t>  TEXT </a:t>
            </a:r>
          </a:p>
        </p:txBody>
      </p:sp>
      <p:pic>
        <p:nvPicPr>
          <p:cNvPr id="8"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86168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v-SE"/>
              <a:t>Klicka här för att ändra mall för rubrikformat</a:t>
            </a:r>
            <a:endParaRPr lang="en-US"/>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4" name="Bildobjekt 7"/>
          <p:cNvPicPr>
            <a:picLocks noChangeAspect="1"/>
          </p:cNvPicPr>
          <p:nvPr/>
        </p:nvPicPr>
        <p:blipFill>
          <a:blip r:embed="rId27"/>
          <a:srcRect b="24441"/>
          <a:stretch>
            <a:fillRect/>
          </a:stretch>
        </p:blipFill>
        <p:spPr>
          <a:xfrm>
            <a:off x="-3044" y="6111593"/>
            <a:ext cx="12191996" cy="746415"/>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rial" pitchFamily="34"/>
          <a:cs typeface="Arial"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atteverket.se/privat/folkbokforing/flyttatillsverige/medborgareutanforeuees.4.5a85666214dbad743ff1210.html"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s://www.transportstyrelsen.se/sv/vagtrafik/Fordon/Trafikforsakring/" TargetMode="External"/><Relationship Id="rId4" Type="http://schemas.openxmlformats.org/officeDocument/2006/relationships/hyperlink" Target="https://www.folksam.se/kundservi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www.sac.se/" TargetMode="External"/><Relationship Id="rId4" Type="http://schemas.openxmlformats.org/officeDocument/2006/relationships/hyperlink" Target="https://www.fackf&#246;rbund.com/alla-f%C3%B6reta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www.alfakassan.se/Ersattning" TargetMode="External"/><Relationship Id="rId4" Type="http://schemas.openxmlformats.org/officeDocument/2006/relationships/hyperlink" Target="http://www.sverigesakassor.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s://www.forsakringskassan.se/information-in-other-languages" TargetMode="External"/><Relationship Id="rId4" Type="http://schemas.openxmlformats.org/officeDocument/2006/relationships/hyperlink" Target="https://www.forsakringskassan.s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uhr.se/internationella-mojligheter/arbeta-inom-ett-reglerat-yrke/radgivningscentrum/" TargetMode="External"/><Relationship Id="rId3" Type="http://schemas.openxmlformats.org/officeDocument/2006/relationships/image" Target="../media/image22.png"/><Relationship Id="rId7" Type="http://schemas.openxmlformats.org/officeDocument/2006/relationships/hyperlink" Target="https://www.uhr.se/internationella-mojligheter/arbeta-inom-ett-reglerat-yrke/radgivningscentrum/reglerad-utbildnin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uhr.se/bedomning-av-utlandsk-utbildning/ansokan/" TargetMode="External"/><Relationship Id="rId5" Type="http://schemas.openxmlformats.org/officeDocument/2006/relationships/hyperlink" Target="https://www.uhr.se/bedomning-av-utlandsk-utbildning/information-innan-ansokan/jag-vill-ansoka-om-bedomning/bedomning-pa-olika-sprak/" TargetMode="External"/><Relationship Id="rId4" Type="http://schemas.openxmlformats.org/officeDocument/2006/relationships/hyperlink" Target="https://www.uhr.se/bedomning-av-utlandsk-utbildning/bedomningstjanst/" TargetMode="External"/><Relationship Id="rId9" Type="http://schemas.openxmlformats.org/officeDocument/2006/relationships/hyperlink" Target="https://www.migrationsverket.se/Privatpersoner/Studera-i-Sverig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olisen.se/tjanster-tillstand/belastningsregistre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mailto:sofia.rydberg@sensus.s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sverigesakassor.se/" TargetMode="External"/><Relationship Id="rId13" Type="http://schemas.openxmlformats.org/officeDocument/2006/relationships/hyperlink" Target="https://www.uhr.se/bedomning-av-utlandsk-utbildning/" TargetMode="External"/><Relationship Id="rId18" Type="http://schemas.openxmlformats.org/officeDocument/2006/relationships/hyperlink" Target="https://jobskills.se/" TargetMode="External"/><Relationship Id="rId26" Type="http://schemas.openxmlformats.org/officeDocument/2006/relationships/hyperlink" Target="https://www.swedishbankers.se/foer-bankkunder/att-bli-bankkund/att-bli-bankkund/" TargetMode="External"/><Relationship Id="rId3" Type="http://schemas.openxmlformats.org/officeDocument/2006/relationships/hyperlink" Target="https://www.migrationsverket.se/Privatpersoner/Skydd-och-asyl-i-Sverige/Medan-du-vantar/Ekonomiskt-stod.html" TargetMode="External"/><Relationship Id="rId21" Type="http://schemas.openxmlformats.org/officeDocument/2006/relationships/hyperlink" Target="https://www.skatteverket.se/privat/sjalvservice/blanketterbroschyrer/blanketter/info/4402.4.3810a01c150939e893f1041a.html" TargetMode="External"/><Relationship Id="rId7" Type="http://schemas.openxmlformats.org/officeDocument/2006/relationships/hyperlink" Target="https://www.sac.se/" TargetMode="External"/><Relationship Id="rId12" Type="http://schemas.openxmlformats.org/officeDocument/2006/relationships/hyperlink" Target="https://polisen.se/tjanster-tillstand/belastningsregistret/" TargetMode="External"/><Relationship Id="rId17" Type="http://schemas.openxmlformats.org/officeDocument/2006/relationships/hyperlink" Target="https://www.arbetsformedlingen.se/skapakontoarbetssokande" TargetMode="External"/><Relationship Id="rId25" Type="http://schemas.openxmlformats.org/officeDocument/2006/relationships/hyperlink" Target="https://www.skatteverket.se/omoss/kontaktaoss/besokservicekontor.4.515a6be615c637b9aa4acd5.html" TargetMode="External"/><Relationship Id="rId2" Type="http://schemas.openxmlformats.org/officeDocument/2006/relationships/hyperlink" Target="https://www.migrationsverket.se/Privatpersoner/Arbeta-i-Sverige/Anstalld/Du-som-redan-ar-i-Sverige/Asylsokande-som-fatt-arbete.html" TargetMode="External"/><Relationship Id="rId16" Type="http://schemas.openxmlformats.org/officeDocument/2006/relationships/hyperlink" Target="https://www.migrationsverket.se/Privatpersoner/Skydd-och-asyl-i-Sverige/Medan-du-vantar/Arbeta.html" TargetMode="External"/><Relationship Id="rId20" Type="http://schemas.openxmlformats.org/officeDocument/2006/relationships/hyperlink" Target="https://www.verksamt.se/" TargetMode="External"/><Relationship Id="rId1" Type="http://schemas.openxmlformats.org/officeDocument/2006/relationships/slideLayout" Target="../slideLayouts/slideLayout22.xml"/><Relationship Id="rId6" Type="http://schemas.openxmlformats.org/officeDocument/2006/relationships/hyperlink" Target="https://www.fackf&#246;rbund.com/alla-f%C3%B6retag" TargetMode="External"/><Relationship Id="rId11" Type="http://schemas.openxmlformats.org/officeDocument/2006/relationships/hyperlink" Target="https://www.forsakringskassan.se/information-in-other-languages" TargetMode="External"/><Relationship Id="rId24" Type="http://schemas.openxmlformats.org/officeDocument/2006/relationships/hyperlink" Target="https://www.skatteverket.se/servicelankar/otherlanguages/inenglish/businessesandemployers/registeringabusiness.4.12815e4f14a62bc048f5179.html" TargetMode="External"/><Relationship Id="rId5" Type="http://schemas.openxmlformats.org/officeDocument/2006/relationships/hyperlink" Target="https://www.transportstyrelsen.se/sv/vagtrafik/Fordon/Trafikforsakring/" TargetMode="External"/><Relationship Id="rId15" Type="http://schemas.openxmlformats.org/officeDocument/2006/relationships/hyperlink" Target="https://www.migrationsverket.se/Privatpersoner/Studera-i-Sverige.html" TargetMode="External"/><Relationship Id="rId23" Type="http://schemas.openxmlformats.org/officeDocument/2006/relationships/hyperlink" Target="https://www.skatteverket.se/4.3dfca4f410f4fc63c86800014755.html" TargetMode="External"/><Relationship Id="rId28" Type="http://schemas.openxmlformats.org/officeDocument/2006/relationships/hyperlink" Target="https://www.arn.se/konsument/" TargetMode="External"/><Relationship Id="rId10" Type="http://schemas.openxmlformats.org/officeDocument/2006/relationships/hyperlink" Target="https://www.forsakringskassan.se/" TargetMode="External"/><Relationship Id="rId19" Type="http://schemas.openxmlformats.org/officeDocument/2006/relationships/hyperlink" Target="https://workinginsweden.se/" TargetMode="External"/><Relationship Id="rId4" Type="http://schemas.openxmlformats.org/officeDocument/2006/relationships/hyperlink" Target="https://www.skatteverket.se/privat/folkbokforing/flyttatillsverige/medborgareutanforeuees.4.5a85666214dbad743ff1210.html" TargetMode="External"/><Relationship Id="rId9" Type="http://schemas.openxmlformats.org/officeDocument/2006/relationships/hyperlink" Target="https://www.alfakassan.se/Ersattning" TargetMode="External"/><Relationship Id="rId14" Type="http://schemas.openxmlformats.org/officeDocument/2006/relationships/hyperlink" Target="https://www.uhr.se/bedomning-av-utlandsk-utbildning/information-innan-ansokan/Arbeta-i-Sverige/Reglerade-yrken/" TargetMode="External"/><Relationship Id="rId22" Type="http://schemas.openxmlformats.org/officeDocument/2006/relationships/hyperlink" Target="https://www.skatteverket.se/privat/folkbokforing/flyttanmalan/safardupostentillrattadress.4.3810a01c150939e893f18d65.html" TargetMode="External"/><Relationship Id="rId27" Type="http://schemas.openxmlformats.org/officeDocument/2006/relationships/hyperlink" Target="https://www.swedishbankers.se/foer-bankkunder/penningtvaett/daerfoer-maaste-banken-staella-fraago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igrationsverket.se/Privatpersoner/Skydd-och-asyl-i-Sverige/Medan-du-vantar/Arbeta.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hyperlink" Target="https://www.verksamt.se/home" TargetMode="External"/><Relationship Id="rId3" Type="http://schemas.openxmlformats.org/officeDocument/2006/relationships/hyperlink" Target="https://arbetsformedlingen.se/" TargetMode="External"/><Relationship Id="rId7" Type="http://schemas.openxmlformats.org/officeDocument/2006/relationships/hyperlink" Target="http://www.workinginsweden.s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arbetsformedlingen.se/play" TargetMode="External"/><Relationship Id="rId5" Type="http://schemas.openxmlformats.org/officeDocument/2006/relationships/hyperlink" Target="http://www.jobskills.se/" TargetMode="External"/><Relationship Id="rId4" Type="http://schemas.openxmlformats.org/officeDocument/2006/relationships/hyperlink" Target="https://www.arbetsformedlingen.se/skapakontoarbetssokande" TargetMode="Externa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skatteverket.se/privat/sjalvservice/blanketterbroschyrer/blanketter/info/4402.4.3810a01c150939e893f1041a.html" TargetMode="External"/><Relationship Id="rId7" Type="http://schemas.openxmlformats.org/officeDocument/2006/relationships/hyperlink" Target="https://www.skatteverket.se/omoss/kontaktaoss/besokservicekontor.4.515a6be615c637b9aa4acd5.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skatteverket.se/servicelankar/otherlanguages/inenglish/businessesandemployers/registeringabusiness.4.12815e4f14a62bc048f5179.html" TargetMode="External"/><Relationship Id="rId5" Type="http://schemas.openxmlformats.org/officeDocument/2006/relationships/hyperlink" Target="https://www.skatteverket.se/4.3dfca4f410f4fc63c86800014755.html" TargetMode="External"/><Relationship Id="rId4" Type="http://schemas.openxmlformats.org/officeDocument/2006/relationships/hyperlink" Target="https://www.skatteverket.se/privat/folkbokforing/flyttanmalan/safardupostentillrattadress.4.3810a01c150939e893f18d65.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jobskills.arbetsformedlingen.se/" TargetMode="External"/><Relationship Id="rId4" Type="http://schemas.openxmlformats.org/officeDocument/2006/relationships/hyperlink" Target="https://arbetsformedlingen.se/for-arbetssokande/arbeta-i-sverige/anstallningsform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wedishbankers.se/foer-bankkunder/penningtvaett/daerfoer-maaste-banken-staella-fraagor/" TargetMode="External"/><Relationship Id="rId3" Type="http://schemas.openxmlformats.org/officeDocument/2006/relationships/image" Target="../media/image14.png"/><Relationship Id="rId7" Type="http://schemas.openxmlformats.org/officeDocument/2006/relationships/hyperlink" Target="https://www.swedishbankers.se/foer-bankkunder/att-bli-bankkund/att-bli-bankkund/"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jf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www.arn.se/konsu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https://www.migrationsverket.se/Privatpersoner/Arbeta-i-Sverige/Anstalld/Du-som-redan-ar-i-Sverige/Asylsokande-som-fatt-arbet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www.migrationsverket.se/Privatpersoner/Skydd-och-asyl-i-Sverige/Medan-du-vantar/Ekonomiskt-sto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ubrik 1"/>
          <p:cNvSpPr txBox="1">
            <a:spLocks noGrp="1"/>
          </p:cNvSpPr>
          <p:nvPr>
            <p:ph type="ctrTitle"/>
          </p:nvPr>
        </p:nvSpPr>
        <p:spPr/>
        <p:txBody>
          <a:bodyPr>
            <a:normAutofit/>
          </a:bodyPr>
          <a:lstStyle/>
          <a:p>
            <a:pPr lvl="0"/>
            <a:r>
              <a:rPr lang="sv-SE" sz="4000" dirty="0" smtClean="0">
                <a:latin typeface="Calibri"/>
              </a:rPr>
              <a:t>ATT </a:t>
            </a:r>
            <a:r>
              <a:rPr lang="sv-SE" sz="4000" dirty="0" smtClean="0">
                <a:latin typeface="Calibri"/>
              </a:rPr>
              <a:t>ARBETA </a:t>
            </a:r>
            <a:r>
              <a:rPr lang="sv-SE" sz="4000" dirty="0" smtClean="0">
                <a:latin typeface="Calibri"/>
              </a:rPr>
              <a:t>UNDER ASYLTIDEN</a:t>
            </a:r>
            <a:endParaRPr lang="sv-SE" sz="4000" dirty="0">
              <a:latin typeface="Calibri"/>
            </a:endParaRPr>
          </a:p>
        </p:txBody>
      </p:sp>
      <p:sp>
        <p:nvSpPr>
          <p:cNvPr id="3" name="Underrubrik 2"/>
          <p:cNvSpPr txBox="1">
            <a:spLocks noGrp="1"/>
          </p:cNvSpPr>
          <p:nvPr>
            <p:ph type="subTitle" idx="1"/>
          </p:nvPr>
        </p:nvSpPr>
        <p:spPr/>
        <p:txBody>
          <a:bodyPr/>
          <a:lstStyle/>
          <a:p>
            <a:pPr lvl="0"/>
            <a:r>
              <a:rPr lang="sv-SE" sz="3600" dirty="0" smtClean="0">
                <a:latin typeface="Calibri Light"/>
              </a:rPr>
              <a:t>Inför anställning</a:t>
            </a:r>
            <a:endParaRPr lang="sv-SE" sz="3600" dirty="0">
              <a:latin typeface="Calibri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type="title"/>
          </p:nvPr>
        </p:nvSpPr>
        <p:spPr>
          <a:xfrm>
            <a:off x="880733" y="173743"/>
            <a:ext cx="10515600" cy="1325559"/>
          </a:xfrm>
        </p:spPr>
        <p:txBody>
          <a:bodyPr>
            <a:normAutofit/>
          </a:bodyPr>
          <a:lstStyle/>
          <a:p>
            <a:pPr lvl="0"/>
            <a:r>
              <a:rPr lang="sv-SE" sz="3600" dirty="0" smtClean="0"/>
              <a:t>Fortsatt kontakt med Skatteverket</a:t>
            </a:r>
            <a:endParaRPr lang="sv-SE" sz="3600" dirty="0">
              <a:latin typeface="Calibri"/>
            </a:endParaRPr>
          </a:p>
        </p:txBody>
      </p:sp>
      <p:sp>
        <p:nvSpPr>
          <p:cNvPr id="9" name="Platshållare för innehåll 2"/>
          <p:cNvSpPr txBox="1">
            <a:spLocks noGrp="1"/>
          </p:cNvSpPr>
          <p:nvPr>
            <p:ph type="body" idx="4294967295"/>
          </p:nvPr>
        </p:nvSpPr>
        <p:spPr>
          <a:xfrm>
            <a:off x="880733" y="1499302"/>
            <a:ext cx="8837266" cy="4279584"/>
          </a:xfrm>
        </p:spPr>
        <p:txBody>
          <a:bodyPr>
            <a:noAutofit/>
          </a:bodyPr>
          <a:lstStyle/>
          <a:p>
            <a:pPr fontAlgn="base"/>
            <a:r>
              <a:rPr lang="sv-SE" sz="1600" dirty="0">
                <a:latin typeface="Calibri"/>
              </a:rPr>
              <a:t>Har du ett samordningsnummer måste du skatteregistrera dig varje år. Har du skickat in en anmälan för </a:t>
            </a:r>
            <a:r>
              <a:rPr lang="sv-SE" sz="1600" dirty="0" smtClean="0">
                <a:latin typeface="Calibri"/>
              </a:rPr>
              <a:t>2023 </a:t>
            </a:r>
            <a:r>
              <a:rPr lang="sv-SE" sz="1600" dirty="0">
                <a:latin typeface="Calibri"/>
              </a:rPr>
              <a:t>måste du även göra det för </a:t>
            </a:r>
            <a:r>
              <a:rPr lang="sv-SE" sz="1600" dirty="0" smtClean="0">
                <a:latin typeface="Calibri"/>
              </a:rPr>
              <a:t>2024 </a:t>
            </a:r>
            <a:r>
              <a:rPr lang="sv-SE" sz="1600" dirty="0">
                <a:latin typeface="Calibri"/>
              </a:rPr>
              <a:t>och sedan </a:t>
            </a:r>
            <a:r>
              <a:rPr lang="sv-SE" sz="1600" dirty="0" smtClean="0">
                <a:latin typeface="Calibri"/>
              </a:rPr>
              <a:t>2025. </a:t>
            </a:r>
          </a:p>
          <a:p>
            <a:pPr fontAlgn="base"/>
            <a:r>
              <a:rPr lang="sv-SE" sz="1600" dirty="0" smtClean="0">
                <a:latin typeface="Calibri"/>
              </a:rPr>
              <a:t>Om </a:t>
            </a:r>
            <a:r>
              <a:rPr lang="sv-SE" sz="1600" dirty="0">
                <a:latin typeface="Calibri"/>
              </a:rPr>
              <a:t>du får ett uppehållstillstånd och ett personnummer så sköts det sedan automatiskt. </a:t>
            </a:r>
          </a:p>
          <a:p>
            <a:pPr fontAlgn="base"/>
            <a:r>
              <a:rPr lang="sv-SE" sz="1600" dirty="0">
                <a:latin typeface="Calibri"/>
              </a:rPr>
              <a:t>Den dagen du får uppehållstillstånd ska du folkbokföras i Sverige. Du behöver då besöka ett av Skatteverkets servicekontor och </a:t>
            </a:r>
            <a:r>
              <a:rPr lang="sv-SE" sz="1600" u="sng" dirty="0">
                <a:latin typeface="Calibri"/>
                <a:hlinkClick r:id="rId3"/>
              </a:rPr>
              <a:t>personligen ansöka om ett personnummer</a:t>
            </a:r>
            <a:r>
              <a:rPr lang="sv-SE" sz="1600" dirty="0">
                <a:latin typeface="Calibri"/>
              </a:rPr>
              <a:t>. Samordningsnumret är inte längre giltigt och behöver fort bytas ut mot personnummer. </a:t>
            </a:r>
          </a:p>
          <a:p>
            <a:pPr fontAlgn="base"/>
            <a:r>
              <a:rPr lang="sv-SE" sz="1600" dirty="0">
                <a:latin typeface="Calibri"/>
              </a:rPr>
              <a:t>Var noga med att kontrollera så att de myndigheter och organisationer som du har kontakt med får reda på dina nya uppgifter. </a:t>
            </a:r>
          </a:p>
        </p:txBody>
      </p:sp>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221" y="4419946"/>
            <a:ext cx="3479295" cy="654227"/>
          </a:xfrm>
          <a:prstGeom prst="rect">
            <a:avLst/>
          </a:prstGeom>
        </p:spPr>
      </p:pic>
    </p:spTree>
    <p:extLst>
      <p:ext uri="{BB962C8B-B14F-4D97-AF65-F5344CB8AC3E}">
        <p14:creationId xmlns:p14="http://schemas.microsoft.com/office/powerpoint/2010/main" val="8195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type="ctrTitle"/>
          </p:nvPr>
        </p:nvSpPr>
        <p:spPr/>
        <p:txBody>
          <a:bodyPr>
            <a:normAutofit/>
          </a:bodyPr>
          <a:lstStyle/>
          <a:p>
            <a:pPr lvl="0"/>
            <a:r>
              <a:rPr lang="sv-SE" sz="4000" dirty="0" smtClean="0">
                <a:latin typeface="Calibri"/>
              </a:rPr>
              <a:t>ATT ARBETA </a:t>
            </a:r>
            <a:r>
              <a:rPr lang="sv-SE" sz="4000" dirty="0" smtClean="0">
                <a:latin typeface="Calibri"/>
              </a:rPr>
              <a:t>UNDER ASYLTIDEN</a:t>
            </a:r>
            <a:endParaRPr lang="sv-SE" sz="4000" dirty="0">
              <a:latin typeface="Calibri"/>
            </a:endParaRPr>
          </a:p>
        </p:txBody>
      </p:sp>
      <p:sp>
        <p:nvSpPr>
          <p:cNvPr id="5" name="Underrubrik 2"/>
          <p:cNvSpPr txBox="1">
            <a:spLocks noGrp="1"/>
          </p:cNvSpPr>
          <p:nvPr>
            <p:ph type="subTitle" idx="1"/>
          </p:nvPr>
        </p:nvSpPr>
        <p:spPr/>
        <p:txBody>
          <a:bodyPr/>
          <a:lstStyle/>
          <a:p>
            <a:pPr lvl="0"/>
            <a:r>
              <a:rPr lang="sv-SE" sz="3600" dirty="0" smtClean="0">
                <a:latin typeface="Calibri Light"/>
              </a:rPr>
              <a:t>Bra saker att veta</a:t>
            </a:r>
            <a:endParaRPr lang="sv-SE" sz="3600" dirty="0">
              <a:latin typeface="Calibri Light"/>
            </a:endParaRPr>
          </a:p>
        </p:txBody>
      </p:sp>
    </p:spTree>
    <p:extLst>
      <p:ext uri="{BB962C8B-B14F-4D97-AF65-F5344CB8AC3E}">
        <p14:creationId xmlns:p14="http://schemas.microsoft.com/office/powerpoint/2010/main" val="204658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3"/>
          <a:stretch>
            <a:fillRect/>
          </a:stretch>
        </p:blipFill>
        <p:spPr>
          <a:xfrm>
            <a:off x="8294853" y="-111883"/>
            <a:ext cx="3666775" cy="3312283"/>
          </a:xfrm>
          <a:prstGeom prst="rect">
            <a:avLst/>
          </a:prstGeom>
        </p:spPr>
      </p:pic>
      <p:sp>
        <p:nvSpPr>
          <p:cNvPr id="8" name="Rubrik 1"/>
          <p:cNvSpPr txBox="1">
            <a:spLocks noGrp="1"/>
          </p:cNvSpPr>
          <p:nvPr>
            <p:ph type="title"/>
          </p:nvPr>
        </p:nvSpPr>
        <p:spPr>
          <a:xfrm>
            <a:off x="4240782" y="22241"/>
            <a:ext cx="4839424" cy="1325559"/>
          </a:xfrm>
        </p:spPr>
        <p:txBody>
          <a:bodyPr>
            <a:normAutofit/>
          </a:bodyPr>
          <a:lstStyle/>
          <a:p>
            <a:pPr lvl="0"/>
            <a:r>
              <a:rPr lang="sv-SE" sz="3600" dirty="0" smtClean="0"/>
              <a:t>Försäkringar</a:t>
            </a:r>
            <a:endParaRPr lang="sv-SE" sz="3600" dirty="0">
              <a:latin typeface="Calibri"/>
            </a:endParaRPr>
          </a:p>
        </p:txBody>
      </p:sp>
      <p:sp>
        <p:nvSpPr>
          <p:cNvPr id="9" name="Platshållare för innehåll 2"/>
          <p:cNvSpPr txBox="1">
            <a:spLocks noGrp="1"/>
          </p:cNvSpPr>
          <p:nvPr>
            <p:ph type="body" idx="4294967295"/>
          </p:nvPr>
        </p:nvSpPr>
        <p:spPr>
          <a:xfrm>
            <a:off x="1386909" y="1988287"/>
            <a:ext cx="9888278" cy="3743691"/>
          </a:xfrm>
        </p:spPr>
        <p:txBody>
          <a:bodyPr>
            <a:noAutofit/>
          </a:bodyPr>
          <a:lstStyle/>
          <a:p>
            <a:pPr fontAlgn="base"/>
            <a:r>
              <a:rPr lang="sv-SE" sz="1600" dirty="0" smtClean="0"/>
              <a:t>Försäkringsbolaget </a:t>
            </a:r>
            <a:r>
              <a:rPr lang="sv-SE" sz="1600" u="sng" dirty="0">
                <a:hlinkClick r:id="rId4"/>
              </a:rPr>
              <a:t>Folksam</a:t>
            </a:r>
            <a:r>
              <a:rPr lang="sv-SE" sz="1600" dirty="0"/>
              <a:t> erbjuder kundtjänst på flera språk och bra </a:t>
            </a:r>
            <a:r>
              <a:rPr lang="sv-SE" sz="1600" dirty="0" smtClean="0"/>
              <a:t/>
            </a:r>
            <a:br>
              <a:rPr lang="sv-SE" sz="1600" dirty="0" smtClean="0"/>
            </a:br>
            <a:r>
              <a:rPr lang="sv-SE" sz="1600" dirty="0" smtClean="0"/>
              <a:t>tjänster </a:t>
            </a:r>
            <a:r>
              <a:rPr lang="sv-SE" sz="1600" dirty="0"/>
              <a:t>för dig som </a:t>
            </a:r>
            <a:r>
              <a:rPr lang="sv-SE" sz="1600" dirty="0" smtClean="0"/>
              <a:t>är asylsökande.</a:t>
            </a:r>
            <a:r>
              <a:rPr lang="sv-SE" sz="1600" dirty="0"/>
              <a:t>  </a:t>
            </a:r>
          </a:p>
          <a:p>
            <a:pPr fontAlgn="base"/>
            <a:r>
              <a:rPr lang="sv-SE" sz="1600" dirty="0"/>
              <a:t>Med en hemförsäkring försäkrar du det du äger, så du är skyddad om </a:t>
            </a:r>
            <a:r>
              <a:rPr lang="sv-SE" sz="1600" dirty="0" smtClean="0"/>
              <a:t/>
            </a:r>
            <a:br>
              <a:rPr lang="sv-SE" sz="1600" dirty="0" smtClean="0"/>
            </a:br>
            <a:r>
              <a:rPr lang="sv-SE" sz="1600" dirty="0" smtClean="0"/>
              <a:t>det </a:t>
            </a:r>
            <a:r>
              <a:rPr lang="sv-SE" sz="1600" dirty="0"/>
              <a:t>skulle brinna eller dina tillhörigheter blir skadat på annat sätt eller blir stulna. </a:t>
            </a:r>
          </a:p>
          <a:p>
            <a:pPr fontAlgn="base"/>
            <a:r>
              <a:rPr lang="sv-SE" sz="1600" dirty="0">
                <a:latin typeface="Arial" panose="020B0604020202020204" pitchFamily="34" charset="0"/>
                <a:cs typeface="Arial" panose="020B0604020202020204" pitchFamily="34" charset="0"/>
              </a:rPr>
              <a:t>Om du skaffar bil behöver du en trafikförsäkring. Du ska då skicka in en skriftlig begäran till </a:t>
            </a:r>
            <a:r>
              <a:rPr lang="sv-SE" sz="1600" u="sng" dirty="0">
                <a:latin typeface="Arial" panose="020B0604020202020204" pitchFamily="34" charset="0"/>
                <a:cs typeface="Arial" panose="020B0604020202020204" pitchFamily="34" charset="0"/>
                <a:hlinkClick r:id="rId5"/>
              </a:rPr>
              <a:t>Transportstyrelsen</a:t>
            </a:r>
            <a:r>
              <a:rPr lang="sv-SE" sz="1600" dirty="0">
                <a:latin typeface="Arial" panose="020B0604020202020204" pitchFamily="34" charset="0"/>
                <a:cs typeface="Arial" panose="020B0604020202020204" pitchFamily="34" charset="0"/>
              </a:rPr>
              <a:t> om du inte redan har ett samordningsnummer. Transportstyrelsen måste då beställa ett samordningsnummer från Skatteverket åt dig som asylsökande.  </a:t>
            </a:r>
            <a:endParaRPr lang="sv-SE" sz="1600" dirty="0" smtClean="0">
              <a:latin typeface="Arial" panose="020B0604020202020204" pitchFamily="34" charset="0"/>
              <a:cs typeface="Arial" panose="020B0604020202020204" pitchFamily="34" charset="0"/>
            </a:endParaRPr>
          </a:p>
          <a:p>
            <a:pPr fontAlgn="base"/>
            <a:r>
              <a:rPr lang="sv-SE" sz="1600" dirty="0">
                <a:latin typeface="Arial" panose="020B0604020202020204" pitchFamily="34" charset="0"/>
                <a:cs typeface="Arial" panose="020B0604020202020204" pitchFamily="34" charset="0"/>
              </a:rPr>
              <a:t>Har du ett samordningsnummer kan du skaffa både sjuk- och olycksfallsförsäkring och trafikförsäkring på de flesta försäkringsbolag. </a:t>
            </a:r>
          </a:p>
          <a:p>
            <a:pPr fontAlgn="base"/>
            <a:r>
              <a:rPr lang="sv-SE" sz="1600" dirty="0" smtClean="0"/>
              <a:t>Det </a:t>
            </a:r>
            <a:r>
              <a:rPr lang="sv-SE" sz="1600" dirty="0"/>
              <a:t>är bra att samla alla försäkringar hos ett försäkringsbolag. </a:t>
            </a:r>
          </a:p>
          <a:p>
            <a:pPr fontAlgn="base"/>
            <a:r>
              <a:rPr lang="sv-SE" sz="1600" dirty="0"/>
              <a:t>Det är </a:t>
            </a:r>
            <a:r>
              <a:rPr lang="sv-SE" sz="1600" dirty="0" smtClean="0"/>
              <a:t>viktigt</a:t>
            </a:r>
            <a:r>
              <a:rPr lang="sv-SE" sz="1600" dirty="0"/>
              <a:t>, oavsett hur din anställning ser ut, att du är rätt försäkrad på din arbetsplats. Sjukförsäkring, livförsäkring, trygghetsförsäkring vid arbetsskada och tjänstepensionsförsäkring är försäkringar som din arbetsplats enligt kollektivavtal ska kunna erbjuda. </a:t>
            </a:r>
            <a:endParaRPr lang="sv-SE" sz="1600" dirty="0" smtClean="0"/>
          </a:p>
          <a:p>
            <a:pPr fontAlgn="base"/>
            <a:r>
              <a:rPr lang="sv-SE" sz="1600" dirty="0" smtClean="0"/>
              <a:t>Att ha en försäkring kostar pengar varje månad. Olika försäkringsbolag tar olika betalt så under</a:t>
            </a:r>
            <a:endParaRPr lang="sv-SE" sz="1600" dirty="0"/>
          </a:p>
          <a:p>
            <a:pPr marL="0" indent="0" fontAlgn="base">
              <a:buNone/>
            </a:pPr>
            <a:endParaRPr lang="sv-SE" sz="1600" dirty="0"/>
          </a:p>
        </p:txBody>
      </p:sp>
      <p:sp>
        <p:nvSpPr>
          <p:cNvPr id="12" name="textruta 9"/>
          <p:cNvSpPr txBox="1"/>
          <p:nvPr/>
        </p:nvSpPr>
        <p:spPr>
          <a:xfrm>
            <a:off x="10398641" y="6487503"/>
            <a:ext cx="1753093"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100" b="0" i="0" u="none" strike="noStrike" kern="1200" cap="none" spc="0" baseline="0" dirty="0" smtClean="0">
                <a:solidFill>
                  <a:srgbClr val="000000"/>
                </a:solidFill>
                <a:uFillTx/>
                <a:latin typeface="Calibri"/>
              </a:rPr>
              <a:t>Bild </a:t>
            </a:r>
            <a:r>
              <a:rPr lang="sv-SE" sz="1100" b="0" i="0" u="none" strike="noStrike" kern="1200" cap="none" spc="0" baseline="0" dirty="0">
                <a:solidFill>
                  <a:srgbClr val="000000"/>
                </a:solidFill>
                <a:uFillTx/>
                <a:latin typeface="Calibri"/>
              </a:rPr>
              <a:t>från </a:t>
            </a:r>
            <a:r>
              <a:rPr lang="sv-SE" sz="1100" b="0" i="0" u="none" strike="noStrike" kern="1200" cap="none" spc="0" baseline="0" dirty="0" smtClean="0">
                <a:solidFill>
                  <a:srgbClr val="000000"/>
                </a:solidFill>
                <a:uFillTx/>
                <a:latin typeface="Calibri"/>
              </a:rPr>
              <a:t>Vectorportal.com</a:t>
            </a:r>
            <a:endParaRPr lang="sv-SE" sz="1100" b="0" i="0" u="none" strike="noStrike" kern="1200" cap="none" spc="0" baseline="0" dirty="0">
              <a:solidFill>
                <a:srgbClr val="000000"/>
              </a:solidFill>
              <a:uFillTx/>
              <a:latin typeface="Calibri"/>
            </a:endParaRPr>
          </a:p>
        </p:txBody>
      </p:sp>
      <p:sp>
        <p:nvSpPr>
          <p:cNvPr id="6" name="Rektangel 5"/>
          <p:cNvSpPr/>
          <p:nvPr/>
        </p:nvSpPr>
        <p:spPr>
          <a:xfrm>
            <a:off x="2760922" y="1128759"/>
            <a:ext cx="6096000" cy="830997"/>
          </a:xfrm>
          <a:prstGeom prst="rect">
            <a:avLst/>
          </a:prstGeom>
        </p:spPr>
        <p:txBody>
          <a:bodyPr>
            <a:spAutoFit/>
          </a:bodyPr>
          <a:lstStyle/>
          <a:p>
            <a:pPr marL="285750" indent="-285750" fontAlgn="base">
              <a:buFont typeface="Arial" panose="020B0604020202020204" pitchFamily="34" charset="0"/>
              <a:buChar char="•"/>
            </a:pPr>
            <a:r>
              <a:rPr lang="sv-SE" sz="1600" dirty="0">
                <a:latin typeface="Arial" panose="020B0604020202020204" pitchFamily="34" charset="0"/>
                <a:cs typeface="Arial" panose="020B0604020202020204" pitchFamily="34" charset="0"/>
              </a:rPr>
              <a:t>Det är bra att ha en försäkring. Du kan ha en hemförsäkring oavsett </a:t>
            </a:r>
            <a:r>
              <a:rPr lang="sv-SE" sz="1600" dirty="0" smtClean="0">
                <a:latin typeface="Arial" panose="020B0604020202020204" pitchFamily="34" charset="0"/>
                <a:cs typeface="Arial" panose="020B0604020202020204" pitchFamily="34" charset="0"/>
              </a:rPr>
              <a:t>hur </a:t>
            </a:r>
            <a:r>
              <a:rPr lang="sv-SE" sz="1600" dirty="0">
                <a:latin typeface="Arial" panose="020B0604020202020204" pitchFamily="34" charset="0"/>
                <a:cs typeface="Arial" panose="020B0604020202020204" pitchFamily="34" charset="0"/>
              </a:rPr>
              <a:t>du bor. Alla vuxna i hushållet ska ha varsin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egen </a:t>
            </a:r>
            <a:r>
              <a:rPr lang="sv-SE" sz="1600" dirty="0">
                <a:latin typeface="Arial" panose="020B0604020202020204" pitchFamily="34" charset="0"/>
                <a:cs typeface="Arial" panose="020B0604020202020204" pitchFamily="34" charset="0"/>
              </a:rPr>
              <a:t>hemförsäkring. </a:t>
            </a:r>
          </a:p>
        </p:txBody>
      </p:sp>
    </p:spTree>
    <p:extLst>
      <p:ext uri="{BB962C8B-B14F-4D97-AF65-F5344CB8AC3E}">
        <p14:creationId xmlns:p14="http://schemas.microsoft.com/office/powerpoint/2010/main" val="4119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21"/>
          <p:cNvPicPr>
            <a:picLocks noChangeAspect="1"/>
          </p:cNvPicPr>
          <p:nvPr/>
        </p:nvPicPr>
        <p:blipFill>
          <a:blip r:embed="rId3"/>
          <a:stretch>
            <a:fillRect/>
          </a:stretch>
        </p:blipFill>
        <p:spPr>
          <a:xfrm>
            <a:off x="8403214" y="258813"/>
            <a:ext cx="3207539" cy="1699558"/>
          </a:xfrm>
          <a:prstGeom prst="rect">
            <a:avLst/>
          </a:prstGeom>
          <a:noFill/>
          <a:ln cap="flat">
            <a:noFill/>
          </a:ln>
        </p:spPr>
      </p:pic>
      <p:sp>
        <p:nvSpPr>
          <p:cNvPr id="11" name="Rubrik 1"/>
          <p:cNvSpPr txBox="1">
            <a:spLocks noGrp="1"/>
          </p:cNvSpPr>
          <p:nvPr>
            <p:ph type="title"/>
          </p:nvPr>
        </p:nvSpPr>
        <p:spPr>
          <a:xfrm>
            <a:off x="2699059" y="445812"/>
            <a:ext cx="8241843" cy="1325559"/>
          </a:xfrm>
        </p:spPr>
        <p:txBody>
          <a:bodyPr>
            <a:normAutofit/>
          </a:bodyPr>
          <a:lstStyle/>
          <a:p>
            <a:pPr lvl="0"/>
            <a:r>
              <a:rPr lang="sv-SE" sz="3600" dirty="0" smtClean="0"/>
              <a:t>Fackförbund</a:t>
            </a:r>
            <a:endParaRPr lang="sv-SE" sz="3600" dirty="0">
              <a:latin typeface="Calibri"/>
            </a:endParaRPr>
          </a:p>
        </p:txBody>
      </p:sp>
      <p:sp>
        <p:nvSpPr>
          <p:cNvPr id="12" name="Platshållare för innehåll 2"/>
          <p:cNvSpPr txBox="1">
            <a:spLocks noGrp="1"/>
          </p:cNvSpPr>
          <p:nvPr>
            <p:ph type="body" idx="4294967295"/>
          </p:nvPr>
        </p:nvSpPr>
        <p:spPr>
          <a:xfrm>
            <a:off x="1903228" y="1771371"/>
            <a:ext cx="8718698" cy="4381643"/>
          </a:xfrm>
        </p:spPr>
        <p:txBody>
          <a:bodyPr>
            <a:noAutofit/>
          </a:bodyPr>
          <a:lstStyle/>
          <a:p>
            <a:pPr fontAlgn="base"/>
            <a:r>
              <a:rPr lang="sv-SE" sz="1600" cap="small" dirty="0">
                <a:latin typeface="Arial" panose="020B0604020202020204" pitchFamily="34" charset="0"/>
                <a:cs typeface="Arial" panose="020B0604020202020204" pitchFamily="34" charset="0"/>
              </a:rPr>
              <a:t>D</a:t>
            </a:r>
            <a:r>
              <a:rPr lang="sv-SE" sz="1600" dirty="0">
                <a:latin typeface="Arial" panose="020B0604020202020204" pitchFamily="34" charset="0"/>
                <a:cs typeface="Arial" panose="020B0604020202020204" pitchFamily="34" charset="0"/>
              </a:rPr>
              <a:t>et finns </a:t>
            </a:r>
            <a:r>
              <a:rPr lang="sv-SE" sz="1600" u="sng" dirty="0">
                <a:latin typeface="Arial" panose="020B0604020202020204" pitchFamily="34" charset="0"/>
                <a:cs typeface="Arial" panose="020B0604020202020204" pitchFamily="34" charset="0"/>
                <a:hlinkClick r:id="rId4"/>
              </a:rPr>
              <a:t>många olika fackförbund</a:t>
            </a:r>
            <a:r>
              <a:rPr lang="sv-SE" sz="1600" dirty="0">
                <a:latin typeface="Arial" panose="020B0604020202020204" pitchFamily="34" charset="0"/>
                <a:cs typeface="Arial" panose="020B0604020202020204" pitchFamily="34" charset="0"/>
              </a:rPr>
              <a:t> som är kopplade till olika branscher.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endParaRPr lang="sv-SE" sz="1600" dirty="0" smtClean="0">
              <a:latin typeface="Arial" panose="020B0604020202020204" pitchFamily="34" charset="0"/>
              <a:cs typeface="Arial" panose="020B0604020202020204" pitchFamily="34" charset="0"/>
            </a:endParaRPr>
          </a:p>
          <a:p>
            <a:pPr fontAlgn="base"/>
            <a:r>
              <a:rPr lang="sv-SE" sz="1600" dirty="0" smtClean="0">
                <a:latin typeface="Arial" panose="020B0604020202020204" pitchFamily="34" charset="0"/>
                <a:cs typeface="Arial" panose="020B0604020202020204" pitchFamily="34" charset="0"/>
              </a:rPr>
              <a:t>De </a:t>
            </a:r>
            <a:r>
              <a:rPr lang="sv-SE" sz="1600" dirty="0">
                <a:latin typeface="Arial" panose="020B0604020202020204" pitchFamily="34" charset="0"/>
                <a:cs typeface="Arial" panose="020B0604020202020204" pitchFamily="34" charset="0"/>
              </a:rPr>
              <a:t>erbjuder sina medlemmar olika saker, men finns i första hand till för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arbetstagare </a:t>
            </a:r>
            <a:r>
              <a:rPr lang="sv-SE" sz="1600" dirty="0">
                <a:latin typeface="Arial" panose="020B0604020202020204" pitchFamily="34" charset="0"/>
                <a:cs typeface="Arial" panose="020B0604020202020204" pitchFamily="34" charset="0"/>
              </a:rPr>
              <a:t>som av någon anledning har problem på sin arbetsplats.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Det </a:t>
            </a:r>
            <a:r>
              <a:rPr lang="sv-SE" sz="1600" dirty="0">
                <a:latin typeface="Arial" panose="020B0604020202020204" pitchFamily="34" charset="0"/>
                <a:cs typeface="Arial" panose="020B0604020202020204" pitchFamily="34" charset="0"/>
              </a:rPr>
              <a:t>kan gälla diskriminering, problem med semester eller sjukersättning till exempel. </a:t>
            </a:r>
          </a:p>
          <a:p>
            <a:pPr fontAlgn="base"/>
            <a:r>
              <a:rPr lang="sv-SE" sz="1600" dirty="0">
                <a:latin typeface="Arial" panose="020B0604020202020204" pitchFamily="34" charset="0"/>
                <a:cs typeface="Arial" panose="020B0604020202020204" pitchFamily="34" charset="0"/>
              </a:rPr>
              <a:t>Olika fackförbund har olika regler för vad som gäller om samordningsnummer, men </a:t>
            </a:r>
            <a:r>
              <a:rPr lang="sv-SE" sz="1600" u="sng" dirty="0">
                <a:latin typeface="Arial" panose="020B0604020202020204" pitchFamily="34" charset="0"/>
                <a:cs typeface="Arial" panose="020B0604020202020204" pitchFamily="34" charset="0"/>
                <a:hlinkClick r:id="rId5"/>
              </a:rPr>
              <a:t>SAC</a:t>
            </a:r>
            <a:r>
              <a:rPr lang="sv-SE" sz="1600" dirty="0">
                <a:latin typeface="Arial" panose="020B0604020202020204" pitchFamily="34" charset="0"/>
                <a:cs typeface="Arial" panose="020B0604020202020204" pitchFamily="34" charset="0"/>
              </a:rPr>
              <a:t> låter även personer utan samordningsnummer, oavsett bransch, bli medlemmar.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Undersök </a:t>
            </a:r>
            <a:r>
              <a:rPr lang="sv-SE" sz="1600" dirty="0">
                <a:latin typeface="Arial" panose="020B0604020202020204" pitchFamily="34" charset="0"/>
                <a:cs typeface="Arial" panose="020B0604020202020204" pitchFamily="34" charset="0"/>
              </a:rPr>
              <a:t>vilket fackförbund som passar dig bäst. </a:t>
            </a:r>
          </a:p>
          <a:p>
            <a:pPr fontAlgn="base"/>
            <a:r>
              <a:rPr lang="sv-SE" sz="1600" dirty="0">
                <a:latin typeface="Arial" panose="020B0604020202020204" pitchFamily="34" charset="0"/>
                <a:cs typeface="Arial" panose="020B0604020202020204" pitchFamily="34" charset="0"/>
              </a:rPr>
              <a:t>Det kostar att vara med i ett fackförbund. Olika fackförbund har olika kostnader. </a:t>
            </a:r>
          </a:p>
          <a:p>
            <a:pPr fontAlgn="base"/>
            <a:r>
              <a:rPr lang="sv-SE" sz="1600" dirty="0">
                <a:latin typeface="Arial" panose="020B0604020202020204" pitchFamily="34" charset="0"/>
                <a:cs typeface="Arial" panose="020B0604020202020204" pitchFamily="34" charset="0"/>
              </a:rPr>
              <a:t> På din arbetsplats kan du fråga vem som är fackligt ombud och kan ge dig mer </a:t>
            </a:r>
            <a:r>
              <a:rPr lang="sv-SE" sz="1600" dirty="0" smtClean="0">
                <a:latin typeface="Arial" panose="020B0604020202020204" pitchFamily="34" charset="0"/>
                <a:cs typeface="Arial" panose="020B0604020202020204" pitchFamily="34" charset="0"/>
              </a:rPr>
              <a:t>information.</a:t>
            </a: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20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769" y="-10190"/>
            <a:ext cx="3010231" cy="3010231"/>
          </a:xfrm>
          <a:prstGeom prst="rect">
            <a:avLst/>
          </a:prstGeom>
        </p:spPr>
      </p:pic>
      <p:sp>
        <p:nvSpPr>
          <p:cNvPr id="11" name="Rubrik 1"/>
          <p:cNvSpPr txBox="1">
            <a:spLocks noGrp="1"/>
          </p:cNvSpPr>
          <p:nvPr>
            <p:ph type="title"/>
          </p:nvPr>
        </p:nvSpPr>
        <p:spPr>
          <a:xfrm>
            <a:off x="2709692" y="445812"/>
            <a:ext cx="8241843" cy="1325559"/>
          </a:xfrm>
        </p:spPr>
        <p:txBody>
          <a:bodyPr>
            <a:normAutofit/>
          </a:bodyPr>
          <a:lstStyle/>
          <a:p>
            <a:pPr lvl="0"/>
            <a:r>
              <a:rPr lang="sv-SE" sz="3600" dirty="0" smtClean="0"/>
              <a:t>A-kassa</a:t>
            </a:r>
            <a:endParaRPr lang="sv-SE" sz="3600" dirty="0">
              <a:latin typeface="Calibri"/>
            </a:endParaRPr>
          </a:p>
        </p:txBody>
      </p:sp>
      <p:sp>
        <p:nvSpPr>
          <p:cNvPr id="12" name="Platshållare för innehåll 2"/>
          <p:cNvSpPr txBox="1">
            <a:spLocks noGrp="1"/>
          </p:cNvSpPr>
          <p:nvPr>
            <p:ph type="body" idx="4294967295"/>
          </p:nvPr>
        </p:nvSpPr>
        <p:spPr>
          <a:xfrm>
            <a:off x="1892595" y="1771371"/>
            <a:ext cx="9058940" cy="4279584"/>
          </a:xfrm>
        </p:spPr>
        <p:txBody>
          <a:bodyPr>
            <a:noAutofit/>
          </a:bodyPr>
          <a:lstStyle/>
          <a:p>
            <a:pPr fontAlgn="base"/>
            <a:r>
              <a:rPr lang="sv-SE" sz="1600" dirty="0">
                <a:latin typeface="Arial" panose="020B0604020202020204" pitchFamily="34" charset="0"/>
                <a:cs typeface="Arial" panose="020B0604020202020204" pitchFamily="34" charset="0"/>
              </a:rPr>
              <a:t>Om du blir arbetslös under din asylprocess kan du ha rätt till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Arbetslöshetskassa </a:t>
            </a:r>
            <a:r>
              <a:rPr lang="sv-SE" sz="1600" dirty="0">
                <a:latin typeface="Arial" panose="020B0604020202020204" pitchFamily="34" charset="0"/>
                <a:cs typeface="Arial" panose="020B0604020202020204" pitchFamily="34" charset="0"/>
              </a:rPr>
              <a:t>(A-kassa). </a:t>
            </a:r>
            <a:endParaRPr lang="sv-SE" sz="1600" dirty="0" smtClean="0">
              <a:latin typeface="Arial" panose="020B0604020202020204" pitchFamily="34" charset="0"/>
              <a:cs typeface="Arial" panose="020B0604020202020204" pitchFamily="34" charset="0"/>
            </a:endParaRPr>
          </a:p>
          <a:p>
            <a:pPr fontAlgn="base"/>
            <a:r>
              <a:rPr lang="sv-SE" sz="1600" dirty="0" smtClean="0">
                <a:latin typeface="Arial" panose="020B0604020202020204" pitchFamily="34" charset="0"/>
                <a:cs typeface="Arial" panose="020B0604020202020204" pitchFamily="34" charset="0"/>
              </a:rPr>
              <a:t>Det </a:t>
            </a:r>
            <a:r>
              <a:rPr lang="sv-SE" sz="1600" dirty="0">
                <a:latin typeface="Arial" panose="020B0604020202020204" pitchFamily="34" charset="0"/>
                <a:cs typeface="Arial" panose="020B0604020202020204" pitchFamily="34" charset="0"/>
              </a:rPr>
              <a:t>finns flera olika </a:t>
            </a:r>
            <a:r>
              <a:rPr lang="sv-SE" sz="1600" u="sng" dirty="0">
                <a:latin typeface="Arial" panose="020B0604020202020204" pitchFamily="34" charset="0"/>
                <a:cs typeface="Arial" panose="020B0604020202020204" pitchFamily="34" charset="0"/>
                <a:hlinkClick r:id="rId4"/>
              </a:rPr>
              <a:t>A-kassor</a:t>
            </a:r>
            <a:r>
              <a:rPr lang="sv-SE" sz="1600" dirty="0">
                <a:latin typeface="Arial" panose="020B0604020202020204" pitchFamily="34" charset="0"/>
                <a:cs typeface="Arial" panose="020B0604020202020204" pitchFamily="34" charset="0"/>
              </a:rPr>
              <a:t> som har olika avgifter beroende på bransch, så </a:t>
            </a:r>
            <a:r>
              <a:rPr lang="sv-SE" sz="1600" dirty="0" smtClean="0">
                <a:latin typeface="Arial" panose="020B0604020202020204" pitchFamily="34" charset="0"/>
                <a:cs typeface="Arial" panose="020B0604020202020204" pitchFamily="34" charset="0"/>
              </a:rPr>
              <a:t>läs</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på </a:t>
            </a:r>
            <a:r>
              <a:rPr lang="sv-SE" sz="1600" dirty="0">
                <a:latin typeface="Arial" panose="020B0604020202020204" pitchFamily="34" charset="0"/>
                <a:cs typeface="Arial" panose="020B0604020202020204" pitchFamily="34" charset="0"/>
              </a:rPr>
              <a:t>om villkoren innan du väljer vilken A-kassa du ska gå med i.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Sidan </a:t>
            </a:r>
            <a:r>
              <a:rPr lang="sv-SE" sz="1600" dirty="0">
                <a:latin typeface="Arial" panose="020B0604020202020204" pitchFamily="34" charset="0"/>
                <a:cs typeface="Arial" panose="020B0604020202020204" pitchFamily="34" charset="0"/>
              </a:rPr>
              <a:t>finns även på engelska. </a:t>
            </a:r>
          </a:p>
          <a:p>
            <a:pPr fontAlgn="base"/>
            <a:r>
              <a:rPr lang="sv-SE" sz="1600" dirty="0">
                <a:latin typeface="Arial" panose="020B0604020202020204" pitchFamily="34" charset="0"/>
                <a:cs typeface="Arial" panose="020B0604020202020204" pitchFamily="34" charset="0"/>
              </a:rPr>
              <a:t>För att få rätt till A-kassa måste du ha uppfyllt både grundvillkoren och arbetsvillkoren.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u="sng" dirty="0" smtClean="0">
                <a:latin typeface="Arial" panose="020B0604020202020204" pitchFamily="34" charset="0"/>
                <a:cs typeface="Arial" panose="020B0604020202020204" pitchFamily="34" charset="0"/>
                <a:hlinkClick r:id="rId5"/>
              </a:rPr>
              <a:t>Läs </a:t>
            </a:r>
            <a:r>
              <a:rPr lang="sv-SE" sz="1600" u="sng" dirty="0">
                <a:latin typeface="Arial" panose="020B0604020202020204" pitchFamily="34" charset="0"/>
                <a:cs typeface="Arial" panose="020B0604020202020204" pitchFamily="34" charset="0"/>
                <a:hlinkClick r:id="rId5"/>
              </a:rPr>
              <a:t>mer här</a:t>
            </a:r>
            <a:r>
              <a:rPr lang="sv-SE" sz="1600" dirty="0">
                <a:latin typeface="Arial" panose="020B0604020202020204" pitchFamily="34" charset="0"/>
                <a:cs typeface="Arial" panose="020B0604020202020204" pitchFamily="34" charset="0"/>
              </a:rPr>
              <a:t>. </a:t>
            </a:r>
          </a:p>
          <a:p>
            <a:pPr fontAlgn="base"/>
            <a:r>
              <a:rPr lang="sv-SE" sz="1600" dirty="0">
                <a:latin typeface="Arial" panose="020B0604020202020204" pitchFamily="34" charset="0"/>
                <a:cs typeface="Arial" panose="020B0604020202020204" pitchFamily="34" charset="0"/>
              </a:rPr>
              <a:t>Det är viktigt att skriva in sig på Arbetsförmedlingen din första arbetslösa dag. </a:t>
            </a:r>
          </a:p>
          <a:p>
            <a:pPr fontAlgn="base"/>
            <a:r>
              <a:rPr lang="sv-SE" sz="1600" dirty="0">
                <a:latin typeface="Arial" panose="020B0604020202020204" pitchFamily="34" charset="0"/>
                <a:cs typeface="Arial" panose="020B0604020202020204" pitchFamily="34" charset="0"/>
              </a:rPr>
              <a:t>Ditt samordningsnummer fungerar som ett personnummer i kontakten med A-kassan. </a:t>
            </a:r>
          </a:p>
          <a:p>
            <a:pPr fontAlgn="base"/>
            <a:r>
              <a:rPr lang="sv-SE" sz="1600" dirty="0" smtClean="0"/>
              <a:t>Det kostar att vara med i A-kassan</a:t>
            </a:r>
          </a:p>
          <a:p>
            <a:pPr fontAlgn="base"/>
            <a:endParaRPr lang="sv-SE" sz="1600" dirty="0" smtClean="0"/>
          </a:p>
          <a:p>
            <a:pPr fontAlgn="base"/>
            <a:endParaRPr lang="sv-SE" sz="1600" dirty="0"/>
          </a:p>
          <a:p>
            <a:pPr marL="0" indent="0" fontAlgn="base">
              <a:buNone/>
            </a:pPr>
            <a:endParaRPr lang="sv-SE" sz="1600" dirty="0"/>
          </a:p>
        </p:txBody>
      </p:sp>
    </p:spTree>
    <p:extLst>
      <p:ext uri="{BB962C8B-B14F-4D97-AF65-F5344CB8AC3E}">
        <p14:creationId xmlns:p14="http://schemas.microsoft.com/office/powerpoint/2010/main" val="18072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p:cNvPicPr>
            <a:picLocks noChangeAspect="1"/>
          </p:cNvPicPr>
          <p:nvPr/>
        </p:nvPicPr>
        <p:blipFill rotWithShape="1">
          <a:blip r:embed="rId3">
            <a:extLst>
              <a:ext uri="{28A0092B-C50C-407E-A947-70E740481C1C}">
                <a14:useLocalDpi xmlns:a14="http://schemas.microsoft.com/office/drawing/2010/main" val="0"/>
              </a:ext>
            </a:extLst>
          </a:blip>
          <a:srcRect b="36164"/>
          <a:stretch/>
        </p:blipFill>
        <p:spPr>
          <a:xfrm>
            <a:off x="425130" y="3870251"/>
            <a:ext cx="2863431" cy="2052083"/>
          </a:xfrm>
          <a:prstGeom prst="rect">
            <a:avLst/>
          </a:prstGeom>
        </p:spPr>
      </p:pic>
      <p:sp>
        <p:nvSpPr>
          <p:cNvPr id="8" name="Rubrik 1"/>
          <p:cNvSpPr txBox="1">
            <a:spLocks noGrp="1"/>
          </p:cNvSpPr>
          <p:nvPr>
            <p:ph type="title"/>
          </p:nvPr>
        </p:nvSpPr>
        <p:spPr>
          <a:xfrm>
            <a:off x="3166892" y="435180"/>
            <a:ext cx="8241843" cy="1325559"/>
          </a:xfrm>
        </p:spPr>
        <p:txBody>
          <a:bodyPr>
            <a:normAutofit/>
          </a:bodyPr>
          <a:lstStyle/>
          <a:p>
            <a:pPr lvl="0"/>
            <a:r>
              <a:rPr lang="sv-SE" sz="3600" dirty="0" smtClean="0"/>
              <a:t>Försäkringskassan</a:t>
            </a:r>
            <a:endParaRPr lang="sv-SE" sz="3600" dirty="0">
              <a:latin typeface="Calibri"/>
            </a:endParaRPr>
          </a:p>
        </p:txBody>
      </p:sp>
      <p:sp>
        <p:nvSpPr>
          <p:cNvPr id="9" name="Platshållare för innehåll 2"/>
          <p:cNvSpPr txBox="1">
            <a:spLocks noGrp="1"/>
          </p:cNvSpPr>
          <p:nvPr>
            <p:ph type="body" idx="4294967295"/>
          </p:nvPr>
        </p:nvSpPr>
        <p:spPr>
          <a:xfrm>
            <a:off x="2424223" y="1760739"/>
            <a:ext cx="8984512" cy="4279584"/>
          </a:xfrm>
        </p:spPr>
        <p:txBody>
          <a:bodyPr>
            <a:noAutofit/>
          </a:bodyPr>
          <a:lstStyle/>
          <a:p>
            <a:pPr fontAlgn="base"/>
            <a:r>
              <a:rPr lang="sv-SE" sz="1600" cap="small" dirty="0"/>
              <a:t>S</a:t>
            </a:r>
            <a:r>
              <a:rPr lang="sv-SE" sz="1600" dirty="0"/>
              <a:t>om asylsökande har du </a:t>
            </a:r>
            <a:r>
              <a:rPr lang="sv-SE" sz="1600" dirty="0" smtClean="0"/>
              <a:t>inte </a:t>
            </a:r>
            <a:r>
              <a:rPr lang="sv-SE" sz="1600" dirty="0"/>
              <a:t>rätt till ersättning från Försäkringskassan, men i vissa undantagsfall kan det kan ändras när du jobbar. </a:t>
            </a:r>
            <a:endParaRPr lang="sv-SE" sz="1600" dirty="0" smtClean="0"/>
          </a:p>
          <a:p>
            <a:pPr fontAlgn="base"/>
            <a:r>
              <a:rPr lang="sv-SE" sz="1600" dirty="0" smtClean="0"/>
              <a:t>Kontakta </a:t>
            </a:r>
            <a:r>
              <a:rPr lang="sv-SE" sz="1600" u="sng" dirty="0">
                <a:hlinkClick r:id="rId4"/>
              </a:rPr>
              <a:t>Försäkringskassan</a:t>
            </a:r>
            <a:r>
              <a:rPr lang="sv-SE" sz="1600" dirty="0"/>
              <a:t> på 0771-524 524 och be om att få tala med avdelningen ”Försäkringstillhörighet” för att få reda på vad som gäller.  </a:t>
            </a:r>
          </a:p>
          <a:p>
            <a:pPr fontAlgn="base"/>
            <a:r>
              <a:rPr lang="sv-SE" sz="1600" dirty="0"/>
              <a:t>Du behöver ett samordningsnummer i kontakten med Försäkringskassan. </a:t>
            </a:r>
          </a:p>
          <a:p>
            <a:pPr fontAlgn="base"/>
            <a:r>
              <a:rPr lang="sv-SE" sz="1600" dirty="0" smtClean="0"/>
              <a:t>Det </a:t>
            </a:r>
            <a:r>
              <a:rPr lang="sv-SE" sz="1600" dirty="0"/>
              <a:t>är viktigt att lämna korrekt information </a:t>
            </a:r>
            <a:r>
              <a:rPr lang="sv-SE" sz="1600" dirty="0"/>
              <a:t>till Försäkringskassan annars </a:t>
            </a:r>
            <a:r>
              <a:rPr lang="sv-SE" sz="1600" dirty="0"/>
              <a:t>riskerar du att behöva betala tillbaka </a:t>
            </a:r>
            <a:r>
              <a:rPr lang="sv-SE" sz="1600" dirty="0" smtClean="0"/>
              <a:t>pengar.</a:t>
            </a:r>
            <a:r>
              <a:rPr lang="sv-SE" sz="1600" dirty="0"/>
              <a:t>  </a:t>
            </a:r>
          </a:p>
          <a:p>
            <a:pPr fontAlgn="base"/>
            <a:r>
              <a:rPr lang="sv-SE" sz="1600" dirty="0"/>
              <a:t>Försäkringskassans hemsida har samlat information på </a:t>
            </a:r>
            <a:r>
              <a:rPr lang="sv-SE" sz="1600" u="sng" dirty="0">
                <a:hlinkClick r:id="rId5"/>
              </a:rPr>
              <a:t>flera olika språk</a:t>
            </a:r>
            <a:r>
              <a:rPr lang="sv-SE" sz="1600" dirty="0"/>
              <a:t>. </a:t>
            </a:r>
          </a:p>
        </p:txBody>
      </p:sp>
    </p:spTree>
    <p:extLst>
      <p:ext uri="{BB962C8B-B14F-4D97-AF65-F5344CB8AC3E}">
        <p14:creationId xmlns:p14="http://schemas.microsoft.com/office/powerpoint/2010/main" val="7627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rotWithShape="1">
          <a:blip r:embed="rId3">
            <a:extLst>
              <a:ext uri="{28A0092B-C50C-407E-A947-70E740481C1C}">
                <a14:useLocalDpi xmlns:a14="http://schemas.microsoft.com/office/drawing/2010/main" val="0"/>
              </a:ext>
            </a:extLst>
          </a:blip>
          <a:srcRect t="28927" b="29262"/>
          <a:stretch/>
        </p:blipFill>
        <p:spPr>
          <a:xfrm>
            <a:off x="8182307" y="282812"/>
            <a:ext cx="3534772" cy="1477927"/>
          </a:xfrm>
          <a:prstGeom prst="rect">
            <a:avLst/>
          </a:prstGeom>
        </p:spPr>
      </p:pic>
      <p:sp>
        <p:nvSpPr>
          <p:cNvPr id="8" name="Rubrik 1"/>
          <p:cNvSpPr txBox="1">
            <a:spLocks noGrp="1"/>
          </p:cNvSpPr>
          <p:nvPr>
            <p:ph type="title"/>
          </p:nvPr>
        </p:nvSpPr>
        <p:spPr>
          <a:xfrm>
            <a:off x="2507673" y="435180"/>
            <a:ext cx="8241843" cy="1325559"/>
          </a:xfrm>
        </p:spPr>
        <p:txBody>
          <a:bodyPr>
            <a:normAutofit/>
          </a:bodyPr>
          <a:lstStyle/>
          <a:p>
            <a:pPr lvl="0"/>
            <a:r>
              <a:rPr lang="sv-SE" sz="3600" dirty="0" smtClean="0"/>
              <a:t>Högre utbildning</a:t>
            </a:r>
            <a:endParaRPr lang="sv-SE" sz="3600" dirty="0">
              <a:latin typeface="Calibri"/>
            </a:endParaRPr>
          </a:p>
        </p:txBody>
      </p:sp>
      <p:sp>
        <p:nvSpPr>
          <p:cNvPr id="9" name="Platshållare för innehåll 2"/>
          <p:cNvSpPr txBox="1">
            <a:spLocks noGrp="1"/>
          </p:cNvSpPr>
          <p:nvPr>
            <p:ph type="body" idx="4294967295"/>
          </p:nvPr>
        </p:nvSpPr>
        <p:spPr>
          <a:xfrm>
            <a:off x="1520457" y="1835167"/>
            <a:ext cx="8963245" cy="4279584"/>
          </a:xfrm>
        </p:spPr>
        <p:txBody>
          <a:bodyPr>
            <a:noAutofit/>
          </a:bodyPr>
          <a:lstStyle/>
          <a:p>
            <a:pPr fontAlgn="base"/>
            <a:r>
              <a:rPr lang="sv-SE" sz="1600" dirty="0"/>
              <a:t>Om du har med dig betyg och diplom från din utbildning kan du få dessa bedömda via </a:t>
            </a:r>
            <a:r>
              <a:rPr lang="sv-SE" sz="1600" u="sng" dirty="0">
                <a:hlinkClick r:id="rId4"/>
              </a:rPr>
              <a:t>Universitets- och Högskolerådets (UHR) bedömningstjänst</a:t>
            </a:r>
            <a:r>
              <a:rPr lang="sv-SE" sz="1600" dirty="0"/>
              <a:t>. </a:t>
            </a:r>
            <a:endParaRPr lang="sv-SE" sz="1600" dirty="0" smtClean="0"/>
          </a:p>
          <a:p>
            <a:pPr fontAlgn="base"/>
            <a:r>
              <a:rPr lang="sv-SE" sz="1600" dirty="0" smtClean="0"/>
              <a:t>Du kan få </a:t>
            </a:r>
            <a:r>
              <a:rPr lang="sv-SE" sz="1600" dirty="0"/>
              <a:t>reda på hur </a:t>
            </a:r>
            <a:r>
              <a:rPr lang="sv-SE" sz="1600" dirty="0" smtClean="0"/>
              <a:t>din utbildning </a:t>
            </a:r>
            <a:r>
              <a:rPr lang="sv-SE" sz="1600" dirty="0"/>
              <a:t>jämför sig med liknande utbildning i Sverige. Det blir då enklare att veta </a:t>
            </a:r>
            <a:r>
              <a:rPr lang="sv-SE" sz="1600" dirty="0" smtClean="0"/>
              <a:t>om och hur </a:t>
            </a:r>
            <a:r>
              <a:rPr lang="sv-SE" sz="1600" dirty="0"/>
              <a:t>du behöver komplettera din utbildning. Informationen finns att hämta på </a:t>
            </a:r>
            <a:r>
              <a:rPr lang="sv-SE" sz="1600" u="sng" dirty="0">
                <a:hlinkClick r:id="rId5"/>
              </a:rPr>
              <a:t>flera olika språk</a:t>
            </a:r>
            <a:r>
              <a:rPr lang="sv-SE" sz="1600" dirty="0"/>
              <a:t>.  </a:t>
            </a:r>
          </a:p>
          <a:p>
            <a:pPr fontAlgn="base"/>
            <a:r>
              <a:rPr lang="sv-SE" sz="1600" dirty="0"/>
              <a:t>Du kan </a:t>
            </a:r>
            <a:r>
              <a:rPr lang="sv-SE" sz="1600" u="sng" dirty="0">
                <a:hlinkClick r:id="rId6"/>
              </a:rPr>
              <a:t>ansöka om ett utlåtande</a:t>
            </a:r>
            <a:r>
              <a:rPr lang="sv-SE" sz="1600" dirty="0"/>
              <a:t> där UHR gör en bedömning av dina utbildningsdokument. Detta förutsätter att du har tillgång till dina betyg och intyg. </a:t>
            </a:r>
          </a:p>
          <a:p>
            <a:pPr fontAlgn="base"/>
            <a:r>
              <a:rPr lang="sv-SE" sz="1600" dirty="0"/>
              <a:t>Det finns reglerade yrken som kräver legitimation eller annan form av erkännande. Om du är utbildad inom ett visst yrke kan det vara bra att ta reda på vilka regler som gäller för just det. En lista över reglerade yrken hittar du </a:t>
            </a:r>
            <a:r>
              <a:rPr lang="sv-SE" sz="1600" u="sng" dirty="0">
                <a:hlinkClick r:id="rId7"/>
              </a:rPr>
              <a:t>här</a:t>
            </a:r>
            <a:r>
              <a:rPr lang="sv-SE" sz="1600" dirty="0"/>
              <a:t>, och mer information finns på </a:t>
            </a:r>
            <a:r>
              <a:rPr lang="sv-SE" sz="1600" u="sng" dirty="0">
                <a:hlinkClick r:id="rId8"/>
              </a:rPr>
              <a:t>rådgivningscentrum för reglerade yrken</a:t>
            </a:r>
            <a:r>
              <a:rPr lang="sv-SE" sz="1600" dirty="0"/>
              <a:t>.   </a:t>
            </a:r>
          </a:p>
          <a:p>
            <a:pPr fontAlgn="base"/>
            <a:r>
              <a:rPr lang="sv-SE" sz="1600" dirty="0"/>
              <a:t>För att studera på universitets- och högskolenivå behöver du ett uppehållstillstånd. Läs mer på </a:t>
            </a:r>
            <a:r>
              <a:rPr lang="sv-SE" sz="1600" u="sng" dirty="0">
                <a:hlinkClick r:id="rId9"/>
              </a:rPr>
              <a:t>Migrationsverkets hemsida.</a:t>
            </a:r>
            <a:r>
              <a:rPr lang="sv-SE" sz="1600" dirty="0"/>
              <a:t>  </a:t>
            </a:r>
          </a:p>
        </p:txBody>
      </p:sp>
    </p:spTree>
    <p:extLst>
      <p:ext uri="{BB962C8B-B14F-4D97-AF65-F5344CB8AC3E}">
        <p14:creationId xmlns:p14="http://schemas.microsoft.com/office/powerpoint/2010/main" val="33072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txBox="1">
            <a:spLocks noGrp="1"/>
          </p:cNvSpPr>
          <p:nvPr>
            <p:ph type="title"/>
          </p:nvPr>
        </p:nvSpPr>
        <p:spPr>
          <a:xfrm>
            <a:off x="2667162" y="605301"/>
            <a:ext cx="8241843" cy="1325559"/>
          </a:xfrm>
        </p:spPr>
        <p:txBody>
          <a:bodyPr>
            <a:normAutofit/>
          </a:bodyPr>
          <a:lstStyle/>
          <a:p>
            <a:pPr lvl="0"/>
            <a:r>
              <a:rPr lang="sv-SE" sz="3600" dirty="0" smtClean="0"/>
              <a:t>Jobb som kräver utdrag ur belastningsregister</a:t>
            </a:r>
            <a:endParaRPr lang="sv-SE" sz="3600" dirty="0">
              <a:latin typeface="Calibri"/>
            </a:endParaRPr>
          </a:p>
        </p:txBody>
      </p:sp>
      <p:sp>
        <p:nvSpPr>
          <p:cNvPr id="9" name="Platshållare för innehåll 2"/>
          <p:cNvSpPr txBox="1">
            <a:spLocks noGrp="1"/>
          </p:cNvSpPr>
          <p:nvPr>
            <p:ph type="body" idx="4294967295"/>
          </p:nvPr>
        </p:nvSpPr>
        <p:spPr>
          <a:xfrm>
            <a:off x="1807535" y="2363050"/>
            <a:ext cx="8559209" cy="4279584"/>
          </a:xfrm>
        </p:spPr>
        <p:txBody>
          <a:bodyPr>
            <a:noAutofit/>
          </a:bodyPr>
          <a:lstStyle/>
          <a:p>
            <a:pPr fontAlgn="base"/>
            <a:r>
              <a:rPr lang="sv-SE" sz="1600" dirty="0"/>
              <a:t>En del jobb kräver utdrag ur Polisens belastningsregister som visar om arbetstagaren är misstänkt för, eller har begått något brott. </a:t>
            </a:r>
            <a:endParaRPr lang="sv-SE" sz="1600" dirty="0" smtClean="0"/>
          </a:p>
          <a:p>
            <a:pPr fontAlgn="base"/>
            <a:r>
              <a:rPr lang="sv-SE" sz="1600" dirty="0" smtClean="0"/>
              <a:t>Det </a:t>
            </a:r>
            <a:r>
              <a:rPr lang="sv-SE" sz="1600" dirty="0"/>
              <a:t>är för att se till att det är säkert för barn, unga och funktionsnedsatta på specifika arbetsplatser.  </a:t>
            </a:r>
          </a:p>
          <a:p>
            <a:pPr fontAlgn="base"/>
            <a:r>
              <a:rPr lang="sv-SE" sz="1600" dirty="0"/>
              <a:t>De arbeten som påverkas är inom skola och förskola, arbete med barn som har funktionsnedsättningar, arbete på HVB-hem och annat arbete med barn inom annan verksamhet än skola och barnomsorg, som till exempel idrottstränare för ett ungdomslag. </a:t>
            </a:r>
          </a:p>
          <a:p>
            <a:pPr fontAlgn="base"/>
            <a:r>
              <a:rPr lang="sv-SE" sz="1600" dirty="0"/>
              <a:t>Ytterligare information och blanketten ”begäran om utdrag” finns att ladda ner gratis på </a:t>
            </a:r>
            <a:r>
              <a:rPr lang="sv-SE" sz="1600" u="sng" dirty="0">
                <a:hlinkClick r:id="rId3"/>
              </a:rPr>
              <a:t>Polisens hemsida</a:t>
            </a:r>
            <a:r>
              <a:rPr lang="sv-SE" sz="1600" dirty="0"/>
              <a:t>. Du kan fråga din arbetsgivare vilken blankett du ska fylla i för ditt arbete. </a:t>
            </a:r>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223" y="321967"/>
            <a:ext cx="3028950" cy="1514475"/>
          </a:xfrm>
          <a:prstGeom prst="rect">
            <a:avLst/>
          </a:prstGeom>
        </p:spPr>
      </p:pic>
    </p:spTree>
    <p:extLst>
      <p:ext uri="{BB962C8B-B14F-4D97-AF65-F5344CB8AC3E}">
        <p14:creationId xmlns:p14="http://schemas.microsoft.com/office/powerpoint/2010/main" val="40336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3"/>
          <p:cNvPicPr>
            <a:picLocks noChangeAspect="1"/>
          </p:cNvPicPr>
          <p:nvPr/>
        </p:nvPicPr>
        <p:blipFill>
          <a:blip r:embed="rId3"/>
          <a:stretch>
            <a:fillRect/>
          </a:stretch>
        </p:blipFill>
        <p:spPr>
          <a:xfrm>
            <a:off x="5327879" y="1030647"/>
            <a:ext cx="6864117" cy="5078413"/>
          </a:xfrm>
          <a:prstGeom prst="rect">
            <a:avLst/>
          </a:prstGeom>
          <a:noFill/>
          <a:ln cap="flat">
            <a:noFill/>
          </a:ln>
        </p:spPr>
      </p:pic>
      <p:sp>
        <p:nvSpPr>
          <p:cNvPr id="3" name="textruta 1"/>
          <p:cNvSpPr txBox="1"/>
          <p:nvPr/>
        </p:nvSpPr>
        <p:spPr>
          <a:xfrm>
            <a:off x="304796" y="1219196"/>
            <a:ext cx="8673742"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6600" b="0" i="0" u="none" strike="noStrike" kern="1200" cap="none" spc="0" baseline="0">
                <a:solidFill>
                  <a:srgbClr val="000000"/>
                </a:solidFill>
                <a:uFillTx/>
                <a:latin typeface="Calibri"/>
              </a:rPr>
              <a:t>Tack för att du lyssnat!</a:t>
            </a:r>
          </a:p>
        </p:txBody>
      </p:sp>
      <p:sp>
        <p:nvSpPr>
          <p:cNvPr id="4" name="Underrubrik 2"/>
          <p:cNvSpPr txBox="1"/>
          <p:nvPr/>
        </p:nvSpPr>
        <p:spPr>
          <a:xfrm>
            <a:off x="304796" y="4141757"/>
            <a:ext cx="9144000" cy="187229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sv-SE" sz="2000" b="0" i="0" u="none" strike="noStrike" kern="1200" cap="none" spc="0" baseline="0" dirty="0" smtClean="0">
                <a:solidFill>
                  <a:srgbClr val="000000"/>
                </a:solidFill>
                <a:uFillTx/>
                <a:latin typeface="Calibri Light"/>
                <a:cs typeface="Arial" pitchFamily="34"/>
              </a:rPr>
              <a:t>Sofia Rydberg</a:t>
            </a:r>
            <a:br>
              <a:rPr lang="sv-SE" sz="2000" b="0" i="0" u="none" strike="noStrike" kern="1200" cap="none" spc="0" baseline="0" dirty="0" smtClean="0">
                <a:solidFill>
                  <a:srgbClr val="000000"/>
                </a:solidFill>
                <a:uFillTx/>
                <a:latin typeface="Calibri Light"/>
                <a:cs typeface="Arial" pitchFamily="34"/>
              </a:rPr>
            </a:br>
            <a:r>
              <a:rPr lang="sv-SE" sz="2000" b="0" i="0" u="none" strike="noStrike" kern="1200" cap="none" spc="0" baseline="0" dirty="0" smtClean="0">
                <a:solidFill>
                  <a:srgbClr val="000000"/>
                </a:solidFill>
                <a:uFillTx/>
                <a:latin typeface="Calibri Light"/>
                <a:cs typeface="Arial" pitchFamily="34"/>
              </a:rPr>
              <a:t>TIA&amp;</a:t>
            </a:r>
            <a:r>
              <a:rPr lang="sv-SE" sz="2000" b="0" i="0" u="none" strike="noStrike" kern="1200" cap="none" spc="0" dirty="0" smtClean="0">
                <a:solidFill>
                  <a:srgbClr val="000000"/>
                </a:solidFill>
                <a:uFillTx/>
                <a:latin typeface="Calibri Light"/>
                <a:cs typeface="Arial" pitchFamily="34"/>
              </a:rPr>
              <a:t> NAD-samordnare mellersta Skåne</a:t>
            </a:r>
            <a:br>
              <a:rPr lang="sv-SE" sz="2000" b="0" i="0" u="none" strike="noStrike" kern="1200" cap="none" spc="0" dirty="0" smtClean="0">
                <a:solidFill>
                  <a:srgbClr val="000000"/>
                </a:solidFill>
                <a:uFillTx/>
                <a:latin typeface="Calibri Light"/>
                <a:cs typeface="Arial" pitchFamily="34"/>
              </a:rPr>
            </a:br>
            <a:r>
              <a:rPr lang="sv-SE" sz="2000" dirty="0" smtClean="0">
                <a:solidFill>
                  <a:srgbClr val="000000"/>
                </a:solidFill>
                <a:latin typeface="Calibri Light"/>
                <a:cs typeface="Arial" pitchFamily="34"/>
                <a:hlinkClick r:id="rId4"/>
              </a:rPr>
              <a:t>s</a:t>
            </a:r>
            <a:r>
              <a:rPr lang="sv-SE" sz="2000" baseline="0" dirty="0" smtClean="0">
                <a:solidFill>
                  <a:srgbClr val="000000"/>
                </a:solidFill>
                <a:latin typeface="Calibri Light"/>
                <a:cs typeface="Arial" pitchFamily="34"/>
                <a:hlinkClick r:id="rId4"/>
              </a:rPr>
              <a:t>ofia.rydberg@sensus.se</a:t>
            </a:r>
            <a:r>
              <a:rPr lang="sv-SE" sz="2000" baseline="0" dirty="0" smtClean="0">
                <a:solidFill>
                  <a:srgbClr val="000000"/>
                </a:solidFill>
                <a:latin typeface="Calibri Light"/>
                <a:cs typeface="Arial" pitchFamily="34"/>
              </a:rPr>
              <a:t/>
            </a:r>
            <a:br>
              <a:rPr lang="sv-SE" sz="2000" baseline="0" dirty="0" smtClean="0">
                <a:solidFill>
                  <a:srgbClr val="000000"/>
                </a:solidFill>
                <a:latin typeface="Calibri Light"/>
                <a:cs typeface="Arial" pitchFamily="34"/>
              </a:rPr>
            </a:br>
            <a:r>
              <a:rPr lang="sv-SE" sz="2000" baseline="0" dirty="0" smtClean="0">
                <a:solidFill>
                  <a:srgbClr val="000000"/>
                </a:solidFill>
                <a:latin typeface="Calibri Light"/>
                <a:cs typeface="Arial" pitchFamily="34"/>
              </a:rPr>
              <a:t>0761-60 56 91</a:t>
            </a:r>
            <a:r>
              <a:rPr lang="sv-SE" sz="3600" baseline="0" dirty="0" smtClean="0">
                <a:solidFill>
                  <a:srgbClr val="000000"/>
                </a:solidFill>
                <a:latin typeface="Calibri Light"/>
                <a:cs typeface="Arial" pitchFamily="34"/>
              </a:rPr>
              <a:t/>
            </a:r>
            <a:br>
              <a:rPr lang="sv-SE" sz="3600" baseline="0" dirty="0" smtClean="0">
                <a:solidFill>
                  <a:srgbClr val="000000"/>
                </a:solidFill>
                <a:latin typeface="Calibri Light"/>
                <a:cs typeface="Arial" pitchFamily="34"/>
              </a:rPr>
            </a:br>
            <a:endParaRPr lang="sv-SE" sz="3600" b="0" i="0" u="none" strike="noStrike" kern="1200" cap="none" spc="0" baseline="0" dirty="0">
              <a:solidFill>
                <a:srgbClr val="000000"/>
              </a:solidFill>
              <a:uFillTx/>
              <a:latin typeface="Calibri Light"/>
              <a:cs typeface="Arial" pitchFamily="34"/>
            </a:endParaRPr>
          </a:p>
        </p:txBody>
      </p:sp>
    </p:spTree>
    <p:extLst>
      <p:ext uri="{BB962C8B-B14F-4D97-AF65-F5344CB8AC3E}">
        <p14:creationId xmlns:p14="http://schemas.microsoft.com/office/powerpoint/2010/main" val="115197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268597" y="906874"/>
            <a:ext cx="5409282" cy="3485570"/>
          </a:xfrm>
          <a:prstGeom prst="rect">
            <a:avLst/>
          </a:prstGeom>
          <a:noFill/>
        </p:spPr>
        <p:txBody>
          <a:bodyPr wrap="square" rtlCol="0">
            <a:spAutoFit/>
          </a:bodyPr>
          <a:lstStyle/>
          <a:p>
            <a:pPr fontAlgn="base"/>
            <a:r>
              <a:rPr lang="sv-SE" sz="1050" dirty="0"/>
              <a:t>Söka eventuellt arbetstillstånd: </a:t>
            </a:r>
            <a:r>
              <a:rPr lang="sv-SE" sz="1050" u="sng" dirty="0">
                <a:hlinkClick r:id="rId2"/>
              </a:rPr>
              <a:t>https://www.migrationsverket.se/Privatpersoner/Arbeta-i-Sverige/Anstalld/Du-som-redan-ar-i-Sverige/Asylsokande-som-fatt-arbete.html</a:t>
            </a:r>
            <a:r>
              <a:rPr lang="sv-SE" sz="1050" dirty="0"/>
              <a:t> </a:t>
            </a:r>
            <a:br>
              <a:rPr lang="sv-SE" sz="1050" dirty="0"/>
            </a:br>
            <a:r>
              <a:rPr lang="sv-SE" sz="1050" dirty="0"/>
              <a:t>Dagersättning: </a:t>
            </a:r>
            <a:r>
              <a:rPr lang="sv-SE" sz="1050" dirty="0">
                <a:hlinkClick r:id="rId3"/>
              </a:rPr>
              <a:t>https://www.migrationsverket.se/Privatpersoner/Skydd-och-asyl-i-Sverige/Medan-du-vantar/Ekonomiskt-stod.html</a:t>
            </a:r>
            <a:endParaRPr lang="sv-SE" sz="1050" dirty="0"/>
          </a:p>
          <a:p>
            <a:pPr fontAlgn="base"/>
            <a:r>
              <a:rPr lang="sv-SE" sz="1050" dirty="0" smtClean="0"/>
              <a:t>Att </a:t>
            </a:r>
            <a:r>
              <a:rPr lang="sv-SE" sz="1050" dirty="0"/>
              <a:t>skaffa personnummer: </a:t>
            </a:r>
            <a:r>
              <a:rPr lang="sv-SE" sz="1050" u="sng" dirty="0">
                <a:hlinkClick r:id="rId4"/>
              </a:rPr>
              <a:t>https://www.skatteverket.se/privat/folkbokforing/flyttatillsverige/medborgareutanforeuees.4.5a85666214dbad743ff1210.html</a:t>
            </a:r>
            <a:r>
              <a:rPr lang="sv-SE" sz="1050" dirty="0"/>
              <a:t> </a:t>
            </a:r>
            <a:br>
              <a:rPr lang="sv-SE" sz="1050" dirty="0"/>
            </a:br>
            <a:r>
              <a:rPr lang="sv-SE" sz="1050" dirty="0"/>
              <a:t>Folksam: </a:t>
            </a:r>
            <a:r>
              <a:rPr lang="sv-SE" sz="1050" u="sng" dirty="0"/>
              <a:t>https://www.folksam.se/kundservice</a:t>
            </a:r>
            <a:r>
              <a:rPr lang="sv-SE" sz="1050" dirty="0"/>
              <a:t> </a:t>
            </a:r>
            <a:br>
              <a:rPr lang="sv-SE" sz="1050" dirty="0"/>
            </a:br>
            <a:r>
              <a:rPr lang="sv-SE" sz="1050" dirty="0"/>
              <a:t>Transportstyrelsen: </a:t>
            </a:r>
            <a:r>
              <a:rPr lang="sv-SE" sz="1050" u="sng" dirty="0">
                <a:hlinkClick r:id="rId5"/>
              </a:rPr>
              <a:t>https://www.transportstyrelsen.se/sv/vagtrafik/Fordon/Trafikforsakring/</a:t>
            </a:r>
            <a:r>
              <a:rPr lang="sv-SE" sz="1050" dirty="0"/>
              <a:t> </a:t>
            </a:r>
            <a:br>
              <a:rPr lang="sv-SE" sz="1050" dirty="0"/>
            </a:br>
            <a:r>
              <a:rPr lang="sv-SE" sz="1050" dirty="0"/>
              <a:t>Fackförbund: </a:t>
            </a:r>
            <a:r>
              <a:rPr lang="sv-SE" sz="1050" u="sng" dirty="0">
                <a:hlinkClick r:id="rId6"/>
              </a:rPr>
              <a:t>https://www.xn--fackfrbund-icb.com/alla-f%C3%B6retag</a:t>
            </a:r>
            <a:r>
              <a:rPr lang="sv-SE" sz="1050" dirty="0"/>
              <a:t> </a:t>
            </a:r>
            <a:br>
              <a:rPr lang="sv-SE" sz="1050" dirty="0"/>
            </a:br>
            <a:r>
              <a:rPr lang="sv-SE" sz="1050" dirty="0"/>
              <a:t>Fackförbundet SAC: </a:t>
            </a:r>
            <a:r>
              <a:rPr lang="sv-SE" sz="1050" u="sng" dirty="0">
                <a:hlinkClick r:id="rId7"/>
              </a:rPr>
              <a:t>https://www.sac.se/</a:t>
            </a:r>
            <a:r>
              <a:rPr lang="sv-SE" sz="1050" dirty="0"/>
              <a:t> </a:t>
            </a:r>
            <a:br>
              <a:rPr lang="sv-SE" sz="1050" dirty="0"/>
            </a:br>
            <a:r>
              <a:rPr lang="sv-SE" sz="1050" dirty="0"/>
              <a:t>Sveriges A-kassor: </a:t>
            </a:r>
            <a:r>
              <a:rPr lang="sv-SE" sz="1050" u="sng" dirty="0">
                <a:hlinkClick r:id="rId8"/>
              </a:rPr>
              <a:t>https://www.sverigesakassor.se/</a:t>
            </a:r>
            <a:r>
              <a:rPr lang="sv-SE" sz="1050" dirty="0"/>
              <a:t> </a:t>
            </a:r>
            <a:br>
              <a:rPr lang="sv-SE" sz="1050" dirty="0"/>
            </a:br>
            <a:r>
              <a:rPr lang="sv-SE" sz="1050" dirty="0"/>
              <a:t>Mer information om arbetslöshetsersättning: </a:t>
            </a:r>
            <a:r>
              <a:rPr lang="sv-SE" sz="1050" u="sng" dirty="0">
                <a:hlinkClick r:id="rId9"/>
              </a:rPr>
              <a:t>https://www.alfakassan.se/Ersattning</a:t>
            </a:r>
            <a:r>
              <a:rPr lang="sv-SE" sz="1050" dirty="0"/>
              <a:t> </a:t>
            </a:r>
            <a:br>
              <a:rPr lang="sv-SE" sz="1050" dirty="0"/>
            </a:br>
            <a:r>
              <a:rPr lang="sv-SE" sz="1050" dirty="0"/>
              <a:t>Försäkringskassan: </a:t>
            </a:r>
            <a:r>
              <a:rPr lang="sv-SE" sz="1050" u="sng" dirty="0">
                <a:hlinkClick r:id="rId10"/>
              </a:rPr>
              <a:t>https://www.forsakringskassan.se/</a:t>
            </a:r>
            <a:r>
              <a:rPr lang="sv-SE" sz="1050" dirty="0"/>
              <a:t> </a:t>
            </a:r>
            <a:br>
              <a:rPr lang="sv-SE" sz="1050" dirty="0"/>
            </a:br>
            <a:r>
              <a:rPr lang="sv-SE" sz="1050" dirty="0"/>
              <a:t>Andra språk på Försäkringskassan: </a:t>
            </a:r>
            <a:r>
              <a:rPr lang="sv-SE" sz="1050" u="sng" dirty="0">
                <a:hlinkClick r:id="rId11"/>
              </a:rPr>
              <a:t>https://www.forsakringskassan.se/information-in-other-languages</a:t>
            </a:r>
            <a:r>
              <a:rPr lang="sv-SE" sz="1050" dirty="0"/>
              <a:t> </a:t>
            </a:r>
            <a:br>
              <a:rPr lang="sv-SE" sz="1050" dirty="0"/>
            </a:br>
            <a:r>
              <a:rPr lang="sv-SE" sz="1050" dirty="0"/>
              <a:t>Polisens hemsida: </a:t>
            </a:r>
            <a:r>
              <a:rPr lang="sv-SE" sz="1050" u="sng" dirty="0">
                <a:hlinkClick r:id="rId12"/>
              </a:rPr>
              <a:t>https://polisen.se/tjanster-tillstand/belastningsregistret/</a:t>
            </a:r>
            <a:r>
              <a:rPr lang="sv-SE" sz="1050" dirty="0"/>
              <a:t> </a:t>
            </a:r>
            <a:br>
              <a:rPr lang="sv-SE" sz="1050" dirty="0"/>
            </a:br>
            <a:r>
              <a:rPr lang="sv-SE" sz="1050" dirty="0"/>
              <a:t>Universitet- &amp; Högskolerådet: </a:t>
            </a:r>
            <a:r>
              <a:rPr lang="sv-SE" sz="1050" u="sng" dirty="0">
                <a:hlinkClick r:id="rId13"/>
              </a:rPr>
              <a:t>https://www.uhr.se/bedomning-av-utlandsk-utbildning/</a:t>
            </a:r>
            <a:r>
              <a:rPr lang="sv-SE" sz="1050" dirty="0"/>
              <a:t> </a:t>
            </a:r>
            <a:br>
              <a:rPr lang="sv-SE" sz="1050" dirty="0"/>
            </a:br>
            <a:r>
              <a:rPr lang="sv-SE" sz="1050" dirty="0"/>
              <a:t>Lista över reglerade yrken: </a:t>
            </a:r>
            <a:r>
              <a:rPr lang="sv-SE" sz="1050" u="sng" dirty="0">
                <a:hlinkClick r:id="rId14"/>
              </a:rPr>
              <a:t>https://www.uhr.se/bedomning-av-utlandsk-utbildning/information-innan-ansokan/Arbeta-i-Sverige/Reglerade-yrken/</a:t>
            </a:r>
            <a:r>
              <a:rPr lang="sv-SE" sz="1050" dirty="0"/>
              <a:t> </a:t>
            </a:r>
            <a:br>
              <a:rPr lang="sv-SE" sz="1050" dirty="0"/>
            </a:br>
            <a:r>
              <a:rPr lang="sv-SE" sz="1050" dirty="0"/>
              <a:t>Studera i Sverige: </a:t>
            </a:r>
            <a:r>
              <a:rPr lang="sv-SE" sz="1050" u="sng" dirty="0">
                <a:hlinkClick r:id="rId15"/>
              </a:rPr>
              <a:t>https://www.migrationsverket.se/Privatpersoner/Studera-i-Sverige.html</a:t>
            </a:r>
            <a:r>
              <a:rPr lang="sv-SE" sz="1050" dirty="0"/>
              <a:t> </a:t>
            </a:r>
            <a:endParaRPr lang="sv-SE" sz="1050" dirty="0"/>
          </a:p>
        </p:txBody>
      </p:sp>
      <p:sp>
        <p:nvSpPr>
          <p:cNvPr id="4" name="textruta 3"/>
          <p:cNvSpPr txBox="1"/>
          <p:nvPr/>
        </p:nvSpPr>
        <p:spPr>
          <a:xfrm>
            <a:off x="253387" y="80610"/>
            <a:ext cx="5794872" cy="6017032"/>
          </a:xfrm>
          <a:prstGeom prst="rect">
            <a:avLst/>
          </a:prstGeom>
          <a:noFill/>
        </p:spPr>
        <p:txBody>
          <a:bodyPr wrap="square" rtlCol="0">
            <a:spAutoFit/>
          </a:bodyPr>
          <a:lstStyle/>
          <a:p>
            <a:pPr fontAlgn="base"/>
            <a:r>
              <a:rPr lang="sv-SE" sz="1100" b="1" cap="small" dirty="0" smtClean="0"/>
              <a:t/>
            </a:r>
            <a:br>
              <a:rPr lang="sv-SE" sz="1100" b="1" cap="small" dirty="0" smtClean="0"/>
            </a:br>
            <a:r>
              <a:rPr lang="sv-SE" sz="1100" b="1" cap="small" dirty="0" smtClean="0"/>
              <a:t/>
            </a:r>
            <a:br>
              <a:rPr lang="sv-SE" sz="1100" b="1" cap="small" dirty="0" smtClean="0"/>
            </a:br>
            <a:r>
              <a:rPr lang="sv-SE" sz="1100" b="1" cap="small" dirty="0" smtClean="0"/>
              <a:t>HELA </a:t>
            </a:r>
            <a:r>
              <a:rPr lang="sv-SE" sz="1100" b="1" cap="small" dirty="0" smtClean="0"/>
              <a:t>LÄNKAR</a:t>
            </a:r>
            <a:r>
              <a:rPr lang="sv-SE" sz="1100" b="1" dirty="0"/>
              <a:t> </a:t>
            </a:r>
            <a:endParaRPr lang="sv-SE" sz="1100" b="1" dirty="0" smtClean="0"/>
          </a:p>
          <a:p>
            <a:pPr fontAlgn="base"/>
            <a:endParaRPr lang="sv-SE" sz="1100" b="1" dirty="0"/>
          </a:p>
          <a:p>
            <a:pPr fontAlgn="base"/>
            <a:endParaRPr lang="sv-SE" sz="1100" b="1" dirty="0" smtClean="0"/>
          </a:p>
          <a:p>
            <a:pPr fontAlgn="base"/>
            <a:r>
              <a:rPr lang="sv-SE" sz="1100" dirty="0" smtClean="0"/>
              <a:t>Migrationsverkets </a:t>
            </a:r>
            <a:r>
              <a:rPr lang="sv-SE" sz="1100" dirty="0"/>
              <a:t>hemsida: </a:t>
            </a:r>
            <a:r>
              <a:rPr lang="sv-SE" sz="1100" u="sng" dirty="0">
                <a:hlinkClick r:id="rId16"/>
              </a:rPr>
              <a:t>https://www.migrationsverket.se/Privatpersoner/Skydd-och-asyl-i-Sverige/Medan-du-vantar/Arbeta.html</a:t>
            </a:r>
            <a:r>
              <a:rPr lang="sv-SE" sz="1100" dirty="0"/>
              <a:t> </a:t>
            </a:r>
            <a:br>
              <a:rPr lang="sv-SE" sz="1100" dirty="0"/>
            </a:br>
            <a:r>
              <a:rPr lang="sv-SE" sz="1100" dirty="0"/>
              <a:t>Arbetsförmedlingens hemsida: </a:t>
            </a:r>
            <a:r>
              <a:rPr lang="sv-SE" sz="1100" u="sng" dirty="0"/>
              <a:t>https://arbetsformedlingen.se/</a:t>
            </a:r>
            <a:r>
              <a:rPr lang="sv-SE" sz="1100" dirty="0"/>
              <a:t> </a:t>
            </a:r>
            <a:br>
              <a:rPr lang="sv-SE" sz="1100" dirty="0"/>
            </a:br>
            <a:r>
              <a:rPr lang="sv-SE" sz="1100" dirty="0"/>
              <a:t>Skapa konto: </a:t>
            </a:r>
            <a:r>
              <a:rPr lang="sv-SE" sz="1100" u="sng" dirty="0">
                <a:hlinkClick r:id="rId17"/>
              </a:rPr>
              <a:t>https://www.arbetsformedlingen.se/skapakontoarbetssokande</a:t>
            </a:r>
            <a:r>
              <a:rPr lang="sv-SE" sz="1100" dirty="0"/>
              <a:t> </a:t>
            </a:r>
            <a:br>
              <a:rPr lang="sv-SE" sz="1100" dirty="0"/>
            </a:br>
            <a:r>
              <a:rPr lang="sv-SE" sz="1100" dirty="0" err="1"/>
              <a:t>Jobskills</a:t>
            </a:r>
            <a:r>
              <a:rPr lang="sv-SE" sz="1100" dirty="0"/>
              <a:t>: </a:t>
            </a:r>
            <a:r>
              <a:rPr lang="sv-SE" sz="1100" u="sng" dirty="0">
                <a:hlinkClick r:id="rId18"/>
              </a:rPr>
              <a:t>https://jobskills.se/</a:t>
            </a:r>
            <a:r>
              <a:rPr lang="sv-SE" sz="1100" dirty="0"/>
              <a:t> </a:t>
            </a:r>
            <a:br>
              <a:rPr lang="sv-SE" sz="1100" dirty="0"/>
            </a:br>
            <a:r>
              <a:rPr lang="sv-SE" sz="1100" dirty="0"/>
              <a:t>Arbetsförmedlingen Play: </a:t>
            </a:r>
            <a:r>
              <a:rPr lang="sv-SE" sz="1100" u="sng" dirty="0"/>
              <a:t>https://arbetsformedlingen.se/play</a:t>
            </a:r>
            <a:r>
              <a:rPr lang="sv-SE" sz="1100" dirty="0"/>
              <a:t> </a:t>
            </a:r>
            <a:br>
              <a:rPr lang="sv-SE" sz="1100" dirty="0"/>
            </a:br>
            <a:r>
              <a:rPr lang="sv-SE" sz="1100" dirty="0" err="1"/>
              <a:t>Working</a:t>
            </a:r>
            <a:r>
              <a:rPr lang="sv-SE" sz="1100" dirty="0"/>
              <a:t> in Sweden: </a:t>
            </a:r>
            <a:r>
              <a:rPr lang="sv-SE" sz="1100" u="sng" dirty="0">
                <a:hlinkClick r:id="rId19"/>
              </a:rPr>
              <a:t>https://workinginsweden.se/</a:t>
            </a:r>
            <a:r>
              <a:rPr lang="sv-SE" sz="1100" dirty="0"/>
              <a:t> </a:t>
            </a:r>
            <a:br>
              <a:rPr lang="sv-SE" sz="1100" dirty="0"/>
            </a:br>
            <a:r>
              <a:rPr lang="sv-SE" sz="1100" u="sng" dirty="0">
                <a:hlinkClick r:id="rId20"/>
              </a:rPr>
              <a:t>https://www.verksamt.se/</a:t>
            </a:r>
            <a:r>
              <a:rPr lang="sv-SE" sz="1100" dirty="0"/>
              <a:t> </a:t>
            </a:r>
            <a:br>
              <a:rPr lang="sv-SE" sz="1100" dirty="0"/>
            </a:br>
            <a:r>
              <a:rPr lang="sv-SE" sz="1100" dirty="0"/>
              <a:t>Anmälan om A-skatt: </a:t>
            </a:r>
            <a:r>
              <a:rPr lang="sv-SE" sz="1100" u="sng" dirty="0">
                <a:hlinkClick r:id="rId21"/>
              </a:rPr>
              <a:t>https://www.skatteverket.se/privat/sjalvservice/blanketterbroschyrer/blanketter/info/4402.4.3810a01c150939e893f1041a.html</a:t>
            </a:r>
            <a:r>
              <a:rPr lang="sv-SE" sz="1100" dirty="0"/>
              <a:t> </a:t>
            </a:r>
            <a:br>
              <a:rPr lang="sv-SE" sz="1100" dirty="0"/>
            </a:br>
            <a:r>
              <a:rPr lang="sv-SE" sz="1100" dirty="0"/>
              <a:t>Post till rätt adress: </a:t>
            </a:r>
            <a:r>
              <a:rPr lang="sv-SE" sz="1100" u="sng" dirty="0">
                <a:hlinkClick r:id="rId22"/>
              </a:rPr>
              <a:t>https://www.skatteverket.se/privat/folkbokforing/flyttanmalan/safardupostentillrattadress.4.3810a01c150939e893f18d65.html</a:t>
            </a:r>
            <a:r>
              <a:rPr lang="sv-SE" sz="1100" dirty="0"/>
              <a:t> </a:t>
            </a:r>
            <a:br>
              <a:rPr lang="sv-SE" sz="1100" dirty="0"/>
            </a:br>
            <a:r>
              <a:rPr lang="sv-SE" sz="1100" dirty="0"/>
              <a:t>Särskild postadress: </a:t>
            </a:r>
            <a:r>
              <a:rPr lang="sv-SE" sz="1100" u="sng" dirty="0">
                <a:hlinkClick r:id="rId23"/>
              </a:rPr>
              <a:t>https://www.skatteverket.se/4.3dfca4f410f4fc63c86800014755.html</a:t>
            </a:r>
            <a:r>
              <a:rPr lang="sv-SE" sz="1100" dirty="0"/>
              <a:t> </a:t>
            </a:r>
            <a:br>
              <a:rPr lang="sv-SE" sz="1100" dirty="0"/>
            </a:br>
            <a:r>
              <a:rPr lang="sv-SE" sz="1100" dirty="0"/>
              <a:t>Starta eget: </a:t>
            </a:r>
            <a:r>
              <a:rPr lang="sv-SE" sz="1100" u="sng" dirty="0">
                <a:hlinkClick r:id="rId24"/>
              </a:rPr>
              <a:t>https://www.skatteverket.se/servicelankar/otherlanguages/inenglish/businessesandemployers/registeringabusiness.4.12815e4f14a62bc048f5179.html</a:t>
            </a:r>
            <a:r>
              <a:rPr lang="sv-SE" sz="1100" dirty="0"/>
              <a:t> </a:t>
            </a:r>
            <a:br>
              <a:rPr lang="sv-SE" sz="1100" dirty="0"/>
            </a:br>
            <a:r>
              <a:rPr lang="sv-SE" sz="1100" dirty="0"/>
              <a:t>Servicekontor: </a:t>
            </a:r>
            <a:r>
              <a:rPr lang="sv-SE" sz="1100" u="sng" dirty="0">
                <a:hlinkClick r:id="rId25"/>
              </a:rPr>
              <a:t>https://www.skatteverket.se/omoss/kontaktaoss/besokservicekontor.4.515a6be615c637b9aa4acd5.html</a:t>
            </a:r>
            <a:r>
              <a:rPr lang="sv-SE" sz="1100" dirty="0"/>
              <a:t> </a:t>
            </a:r>
            <a:br>
              <a:rPr lang="sv-SE" sz="1100" dirty="0"/>
            </a:br>
            <a:r>
              <a:rPr lang="sv-SE" sz="1100" dirty="0"/>
              <a:t>Att bli bankkund: </a:t>
            </a:r>
            <a:r>
              <a:rPr lang="sv-SE" sz="1100" u="sng" dirty="0">
                <a:hlinkClick r:id="rId26"/>
              </a:rPr>
              <a:t>https://www.swedishbankers.se/foer-bankkunder/att-bli-bankkund/att-bli-bankkund/</a:t>
            </a:r>
            <a:r>
              <a:rPr lang="sv-SE" sz="1100" dirty="0"/>
              <a:t> </a:t>
            </a:r>
            <a:br>
              <a:rPr lang="sv-SE" sz="1100" dirty="0"/>
            </a:br>
            <a:r>
              <a:rPr lang="sv-SE" sz="1100" dirty="0"/>
              <a:t>Varför banken ställer frågor: </a:t>
            </a:r>
            <a:r>
              <a:rPr lang="sv-SE" sz="1100" u="sng" dirty="0">
                <a:hlinkClick r:id="rId27"/>
              </a:rPr>
              <a:t>https://www.swedishbankers.se/foer-bankkunder/penningtvaett/daerfoer-maaste-banken-staella-fraagor/</a:t>
            </a:r>
            <a:r>
              <a:rPr lang="sv-SE" sz="1100" dirty="0"/>
              <a:t> </a:t>
            </a:r>
            <a:br>
              <a:rPr lang="sv-SE" sz="1100" dirty="0"/>
            </a:br>
            <a:r>
              <a:rPr lang="sv-SE" sz="1100" dirty="0"/>
              <a:t>Allmänna reklamationsnämnden: </a:t>
            </a:r>
            <a:r>
              <a:rPr lang="sv-SE" sz="1100" u="sng" dirty="0">
                <a:hlinkClick r:id="rId28"/>
              </a:rPr>
              <a:t>https://www.arn.se/konsument/</a:t>
            </a:r>
            <a:r>
              <a:rPr lang="sv-SE" sz="1100" dirty="0"/>
              <a:t> </a:t>
            </a:r>
            <a:br>
              <a:rPr lang="sv-SE" sz="1100" dirty="0"/>
            </a:br>
            <a:r>
              <a:rPr lang="sv-SE" sz="1100" dirty="0"/>
              <a:t/>
            </a:r>
            <a:br>
              <a:rPr lang="sv-SE" sz="1100" dirty="0"/>
            </a:br>
            <a:r>
              <a:rPr lang="sv-SE" sz="1100" dirty="0"/>
              <a:t> </a:t>
            </a:r>
            <a:endParaRPr lang="sv-SE" sz="1100" dirty="0"/>
          </a:p>
          <a:p>
            <a:endParaRPr lang="sv-SE" sz="1100" dirty="0"/>
          </a:p>
        </p:txBody>
      </p:sp>
    </p:spTree>
    <p:extLst>
      <p:ext uri="{BB962C8B-B14F-4D97-AF65-F5344CB8AC3E}">
        <p14:creationId xmlns:p14="http://schemas.microsoft.com/office/powerpoint/2010/main" val="30436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3" name="Rubrik 1"/>
          <p:cNvSpPr txBox="1">
            <a:spLocks noGrp="1"/>
          </p:cNvSpPr>
          <p:nvPr>
            <p:ph type="title"/>
          </p:nvPr>
        </p:nvSpPr>
        <p:spPr>
          <a:xfrm>
            <a:off x="838203" y="158733"/>
            <a:ext cx="10515600" cy="1325559"/>
          </a:xfrm>
        </p:spPr>
        <p:txBody>
          <a:bodyPr>
            <a:normAutofit/>
          </a:bodyPr>
          <a:lstStyle/>
          <a:p>
            <a:pPr lvl="0"/>
            <a:r>
              <a:rPr lang="sv-SE" sz="3600" dirty="0" smtClean="0"/>
              <a:t>I första kontakten med migrationsverket</a:t>
            </a:r>
            <a:endParaRPr lang="sv-SE" sz="3600" dirty="0">
              <a:latin typeface="Calibri"/>
            </a:endParaRPr>
          </a:p>
        </p:txBody>
      </p:sp>
      <p:sp>
        <p:nvSpPr>
          <p:cNvPr id="4" name="Platshållare för innehåll 2"/>
          <p:cNvSpPr txBox="1">
            <a:spLocks noGrp="1"/>
          </p:cNvSpPr>
          <p:nvPr>
            <p:ph type="body" idx="4294967295"/>
          </p:nvPr>
        </p:nvSpPr>
        <p:spPr>
          <a:xfrm>
            <a:off x="838203" y="1484292"/>
            <a:ext cx="9762457" cy="4279584"/>
          </a:xfrm>
        </p:spPr>
        <p:txBody>
          <a:bodyPr>
            <a:noAutofit/>
          </a:bodyPr>
          <a:lstStyle/>
          <a:p>
            <a:pPr fontAlgn="base"/>
            <a:r>
              <a:rPr lang="sv-SE" sz="1600" dirty="0"/>
              <a:t>För att få jobba i Sverige behöver du AT-UND på ditt LMA-kort. </a:t>
            </a:r>
            <a:endParaRPr lang="sv-SE" sz="1600" dirty="0" smtClean="0"/>
          </a:p>
          <a:p>
            <a:pPr fontAlgn="base"/>
            <a:r>
              <a:rPr lang="sv-SE" sz="1600" dirty="0" smtClean="0"/>
              <a:t>AT-UND </a:t>
            </a:r>
            <a:r>
              <a:rPr lang="sv-SE" sz="1600" dirty="0"/>
              <a:t>innebär att du är undantagen kravet om arbetstillstånd för att arbeta i Sverige.</a:t>
            </a:r>
            <a:r>
              <a:rPr lang="sv-SE" sz="1600" cap="small" dirty="0"/>
              <a:t> </a:t>
            </a:r>
            <a:r>
              <a:rPr lang="sv-SE" sz="1600" cap="small" dirty="0" smtClean="0"/>
              <a:t/>
            </a:r>
            <a:br>
              <a:rPr lang="sv-SE" sz="1600" cap="small" dirty="0" smtClean="0"/>
            </a:br>
            <a:r>
              <a:rPr lang="sv-SE" sz="1600" dirty="0" smtClean="0"/>
              <a:t>AT </a:t>
            </a:r>
            <a:r>
              <a:rPr lang="sv-SE" sz="1600" dirty="0"/>
              <a:t>står för arbetstillstånd och UND står för undantag. </a:t>
            </a:r>
          </a:p>
          <a:p>
            <a:pPr fontAlgn="base"/>
            <a:r>
              <a:rPr lang="sv-SE" sz="1600" dirty="0"/>
              <a:t>För att kunna få AT-UND måste du kunna styrka din identitet för Migrationsverket. </a:t>
            </a:r>
            <a:r>
              <a:rPr lang="sv-SE" sz="1600" dirty="0" smtClean="0"/>
              <a:t/>
            </a:r>
            <a:br>
              <a:rPr lang="sv-SE" sz="1600" dirty="0" smtClean="0"/>
            </a:br>
            <a:r>
              <a:rPr lang="sv-SE" sz="1600" dirty="0" smtClean="0"/>
              <a:t>Det är Migrationsverket som gör </a:t>
            </a:r>
            <a:r>
              <a:rPr lang="sv-SE" sz="1600" dirty="0"/>
              <a:t>en bedömning om dina identitetshandlingar är </a:t>
            </a:r>
            <a:r>
              <a:rPr lang="sv-SE" sz="1600" dirty="0" smtClean="0"/>
              <a:t>giltiga.</a:t>
            </a:r>
            <a:endParaRPr lang="sv-SE" sz="1600" dirty="0"/>
          </a:p>
          <a:p>
            <a:pPr fontAlgn="base"/>
            <a:r>
              <a:rPr lang="sv-SE" sz="1600" dirty="0"/>
              <a:t>Se till att du får vidimerade, tydliga kopior på dina identitetshandlingar från Migrationsverket. </a:t>
            </a:r>
            <a:endParaRPr lang="sv-SE" sz="1600" dirty="0" smtClean="0"/>
          </a:p>
          <a:p>
            <a:pPr fontAlgn="base"/>
            <a:r>
              <a:rPr lang="sv-SE" sz="1600" dirty="0" smtClean="0"/>
              <a:t>Vidimerade </a:t>
            </a:r>
            <a:r>
              <a:rPr lang="sv-SE" sz="1600" dirty="0"/>
              <a:t>betyder bevittnade och underskrivna av två utomstående personer. </a:t>
            </a:r>
            <a:r>
              <a:rPr lang="sv-SE" sz="1600" dirty="0" smtClean="0"/>
              <a:t/>
            </a:r>
            <a:br>
              <a:rPr lang="sv-SE" sz="1600" dirty="0" smtClean="0"/>
            </a:br>
            <a:r>
              <a:rPr lang="sv-SE" sz="1600" dirty="0" smtClean="0"/>
              <a:t>Det </a:t>
            </a:r>
            <a:r>
              <a:rPr lang="sv-SE" sz="1600" dirty="0"/>
              <a:t>kan du få hjälp med på Migrationsverket. </a:t>
            </a:r>
          </a:p>
          <a:p>
            <a:pPr fontAlgn="base"/>
            <a:r>
              <a:rPr lang="sv-SE" sz="1600" dirty="0"/>
              <a:t>Om AT-UND inte finns registrerat på ditt LMA-kort, fråga Migrationsverket varför och om det går att ändra. </a:t>
            </a:r>
            <a:endParaRPr lang="sv-SE" sz="1600" dirty="0" smtClean="0"/>
          </a:p>
          <a:p>
            <a:pPr fontAlgn="base"/>
            <a:r>
              <a:rPr lang="sv-SE" sz="1600" dirty="0" smtClean="0"/>
              <a:t>Du </a:t>
            </a:r>
            <a:r>
              <a:rPr lang="sv-SE" sz="1600" dirty="0"/>
              <a:t>kan läsa mycket om vad som gäller för asylsökandes sysselsättning </a:t>
            </a:r>
            <a:r>
              <a:rPr lang="sv-SE" sz="1600" dirty="0" smtClean="0"/>
              <a:t/>
            </a:r>
            <a:br>
              <a:rPr lang="sv-SE" sz="1600" dirty="0" smtClean="0"/>
            </a:br>
            <a:r>
              <a:rPr lang="sv-SE" sz="1600" dirty="0" smtClean="0"/>
              <a:t>på </a:t>
            </a:r>
            <a:r>
              <a:rPr lang="sv-SE" sz="1600" dirty="0"/>
              <a:t>Migrationsverkets </a:t>
            </a:r>
            <a:r>
              <a:rPr lang="sv-SE" sz="1600" u="sng" dirty="0">
                <a:hlinkClick r:id="rId3"/>
              </a:rPr>
              <a:t>hemsida</a:t>
            </a:r>
            <a:r>
              <a:rPr lang="sv-SE" sz="1600" dirty="0"/>
              <a:t>. Den finns på flera olika språk.  </a:t>
            </a:r>
          </a:p>
          <a:p>
            <a:pPr marL="0" indent="0" fontAlgn="base">
              <a:buNone/>
            </a:pPr>
            <a:r>
              <a:rPr lang="sv-SE" sz="1200" dirty="0"/>
              <a:t> </a:t>
            </a:r>
          </a:p>
        </p:txBody>
      </p:sp>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944" y="77233"/>
            <a:ext cx="2811431" cy="127310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txBox="1">
            <a:spLocks noGrp="1"/>
          </p:cNvSpPr>
          <p:nvPr>
            <p:ph type="body" idx="4294967295"/>
          </p:nvPr>
        </p:nvSpPr>
        <p:spPr>
          <a:xfrm>
            <a:off x="838203" y="1423263"/>
            <a:ext cx="10655592" cy="4279584"/>
          </a:xfrm>
        </p:spPr>
        <p:txBody>
          <a:bodyPr>
            <a:noAutofit/>
          </a:bodyPr>
          <a:lstStyle/>
          <a:p>
            <a:pPr fontAlgn="base"/>
            <a:r>
              <a:rPr lang="sv-SE" sz="1600" cap="small" dirty="0"/>
              <a:t>S</a:t>
            </a:r>
            <a:r>
              <a:rPr lang="sv-SE" sz="1600" dirty="0"/>
              <a:t>om arbetstagare är du fri att söka jobb var och hur du vill. </a:t>
            </a:r>
            <a:endParaRPr lang="sv-SE" sz="1600" dirty="0" smtClean="0"/>
          </a:p>
          <a:p>
            <a:pPr fontAlgn="base"/>
            <a:r>
              <a:rPr lang="sv-SE" sz="1600" dirty="0" smtClean="0"/>
              <a:t>Du </a:t>
            </a:r>
            <a:r>
              <a:rPr lang="sv-SE" sz="1600" dirty="0"/>
              <a:t>kan söka jobb via Arbetsförmedlingens </a:t>
            </a:r>
            <a:r>
              <a:rPr lang="sv-SE" sz="1600" u="sng" dirty="0">
                <a:hlinkClick r:id="rId3"/>
              </a:rPr>
              <a:t>hemsida</a:t>
            </a:r>
            <a:r>
              <a:rPr lang="sv-SE" sz="1600" dirty="0"/>
              <a:t>, men du kan inte ta del av deras arbetsmarknadsinsatser som till exempel praktikplatser förrän den dagen du får uppehållstillstånd eller arbetstillstånd.  </a:t>
            </a:r>
          </a:p>
          <a:p>
            <a:pPr fontAlgn="base"/>
            <a:r>
              <a:rPr lang="sv-SE" sz="1600" dirty="0"/>
              <a:t>Du kan </a:t>
            </a:r>
            <a:r>
              <a:rPr lang="sv-SE" sz="1600" u="sng" dirty="0">
                <a:hlinkClick r:id="rId4"/>
              </a:rPr>
              <a:t>skapa ett konto</a:t>
            </a:r>
            <a:r>
              <a:rPr lang="sv-SE" sz="1600" dirty="0"/>
              <a:t> på Arbetsförmedlingens hemsida som arbetsgivare kan söka på innan du fått ett samordningsnummer. Du kan inte få stöd av en handläggare </a:t>
            </a:r>
            <a:r>
              <a:rPr lang="sv-SE" sz="1600" dirty="0" smtClean="0"/>
              <a:t>förrän du har ett samordningsnummer och du uppfyllt arbetsvillkoren </a:t>
            </a:r>
          </a:p>
          <a:p>
            <a:pPr fontAlgn="base"/>
            <a:r>
              <a:rPr lang="sv-SE" sz="1600" dirty="0" smtClean="0"/>
              <a:t>Du kan även registrera dig i det digitala verktyget </a:t>
            </a:r>
            <a:r>
              <a:rPr lang="sv-SE" sz="1600" u="sng" dirty="0" err="1" smtClean="0">
                <a:hlinkClick r:id="rId5"/>
              </a:rPr>
              <a:t>Jobskills</a:t>
            </a:r>
            <a:r>
              <a:rPr lang="sv-SE" sz="1600" dirty="0" smtClean="0"/>
              <a:t>. </a:t>
            </a:r>
            <a:r>
              <a:rPr lang="sv-SE" sz="1600" dirty="0" err="1" smtClean="0"/>
              <a:t>Jobskills</a:t>
            </a:r>
            <a:r>
              <a:rPr lang="sv-SE" sz="1600" dirty="0" smtClean="0"/>
              <a:t> är ett verktyg som du som asylsökande själv kan använda för att kartlägga din kompetens, bli sökbar för arbetsgivare och få information om den svenska arbetsmarknaden på flera olika språk. </a:t>
            </a:r>
          </a:p>
          <a:p>
            <a:pPr fontAlgn="base"/>
            <a:r>
              <a:rPr lang="sv-SE" sz="1600" dirty="0" smtClean="0"/>
              <a:t>På </a:t>
            </a:r>
            <a:r>
              <a:rPr lang="sv-SE" sz="1600" u="sng" dirty="0">
                <a:hlinkClick r:id="rId6"/>
              </a:rPr>
              <a:t>Arbetsförmedlingen Play</a:t>
            </a:r>
            <a:r>
              <a:rPr lang="sv-SE" sz="1600" dirty="0"/>
              <a:t> kan du hitta videos och podcasts på flera olika språk med information om att söka jobb och annat. </a:t>
            </a:r>
          </a:p>
          <a:p>
            <a:pPr fontAlgn="base"/>
            <a:r>
              <a:rPr lang="sv-SE" sz="1600" dirty="0"/>
              <a:t>Om du vill starta eget företag finns information bland annat på </a:t>
            </a:r>
            <a:r>
              <a:rPr lang="sv-SE" sz="1600" u="sng" dirty="0" err="1">
                <a:hlinkClick r:id="rId7"/>
              </a:rPr>
              <a:t>Working</a:t>
            </a:r>
            <a:r>
              <a:rPr lang="sv-SE" sz="1600" u="sng" dirty="0">
                <a:hlinkClick r:id="rId7"/>
              </a:rPr>
              <a:t> i Sweden</a:t>
            </a:r>
            <a:r>
              <a:rPr lang="sv-SE" sz="1600" dirty="0"/>
              <a:t> och </a:t>
            </a:r>
            <a:r>
              <a:rPr lang="sv-SE" sz="1600" u="sng" dirty="0">
                <a:hlinkClick r:id="rId8"/>
              </a:rPr>
              <a:t>verksamt.se</a:t>
            </a:r>
            <a:r>
              <a:rPr lang="sv-SE" sz="1600" dirty="0"/>
              <a:t>.  </a:t>
            </a:r>
          </a:p>
          <a:p>
            <a:pPr fontAlgn="base"/>
            <a:r>
              <a:rPr lang="sv-SE" sz="1600" b="1" dirty="0"/>
              <a:t>Tänk på att du som asylsökande är undantagen kravet om arbetstillstånd.</a:t>
            </a:r>
            <a:r>
              <a:rPr lang="sv-SE" sz="1600" dirty="0"/>
              <a:t> </a:t>
            </a:r>
            <a:r>
              <a:rPr lang="sv-SE" sz="1600" dirty="0" smtClean="0"/>
              <a:t/>
            </a:r>
            <a:br>
              <a:rPr lang="sv-SE" sz="1600" dirty="0" smtClean="0"/>
            </a:br>
            <a:r>
              <a:rPr lang="sv-SE" sz="1600" dirty="0" smtClean="0"/>
              <a:t>Du </a:t>
            </a:r>
            <a:r>
              <a:rPr lang="sv-SE" sz="1600" dirty="0"/>
              <a:t>får jobba utan arbetstillstånd om du kan visa upp AT-UND på ditt LMA-kort.</a:t>
            </a:r>
          </a:p>
        </p:txBody>
      </p:sp>
      <p:sp>
        <p:nvSpPr>
          <p:cNvPr id="5" name="Rubrik 1"/>
          <p:cNvSpPr txBox="1">
            <a:spLocks/>
          </p:cNvSpPr>
          <p:nvPr/>
        </p:nvSpPr>
        <p:spPr>
          <a:xfrm>
            <a:off x="838203" y="97704"/>
            <a:ext cx="7731639" cy="1325559"/>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rial" pitchFamily="34"/>
                <a:cs typeface="Arial" pitchFamily="34"/>
              </a:defRPr>
            </a:lvl1pPr>
          </a:lstStyle>
          <a:p>
            <a:r>
              <a:rPr lang="sv-SE" sz="3600" dirty="0" smtClean="0"/>
              <a:t>I kontakt med arbetsmarknaden</a:t>
            </a:r>
            <a:endParaRPr lang="sv-SE" sz="3600" dirty="0">
              <a:latin typeface="Calibri"/>
            </a:endParaRPr>
          </a:p>
        </p:txBody>
      </p:sp>
      <p:pic>
        <p:nvPicPr>
          <p:cNvPr id="8" name="Bildobjekt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8214" y="424233"/>
            <a:ext cx="3833258" cy="672501"/>
          </a:xfrm>
          <a:prstGeom prst="rect">
            <a:avLst/>
          </a:prstGeom>
        </p:spPr>
      </p:pic>
    </p:spTree>
    <p:extLst>
      <p:ext uri="{BB962C8B-B14F-4D97-AF65-F5344CB8AC3E}">
        <p14:creationId xmlns:p14="http://schemas.microsoft.com/office/powerpoint/2010/main" val="29936546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noGrp="1"/>
          </p:cNvSpPr>
          <p:nvPr>
            <p:ph type="title"/>
          </p:nvPr>
        </p:nvSpPr>
        <p:spPr>
          <a:xfrm>
            <a:off x="838203" y="158733"/>
            <a:ext cx="10515600" cy="1325559"/>
          </a:xfrm>
        </p:spPr>
        <p:txBody>
          <a:bodyPr>
            <a:normAutofit/>
          </a:bodyPr>
          <a:lstStyle/>
          <a:p>
            <a:pPr lvl="0"/>
            <a:r>
              <a:rPr lang="sv-SE" sz="3600" dirty="0" smtClean="0"/>
              <a:t>I kontakt med Skatteverket</a:t>
            </a:r>
            <a:endParaRPr lang="sv-SE" sz="3600" dirty="0">
              <a:latin typeface="Calibri"/>
            </a:endParaRPr>
          </a:p>
        </p:txBody>
      </p:sp>
      <p:sp>
        <p:nvSpPr>
          <p:cNvPr id="6" name="Platshållare för innehåll 2"/>
          <p:cNvSpPr txBox="1">
            <a:spLocks noGrp="1"/>
          </p:cNvSpPr>
          <p:nvPr>
            <p:ph type="body" idx="4294967295"/>
          </p:nvPr>
        </p:nvSpPr>
        <p:spPr>
          <a:xfrm>
            <a:off x="838203" y="1314171"/>
            <a:ext cx="9762457" cy="4466704"/>
          </a:xfrm>
        </p:spPr>
        <p:txBody>
          <a:bodyPr>
            <a:noAutofit/>
          </a:bodyPr>
          <a:lstStyle/>
          <a:p>
            <a:pPr fontAlgn="base"/>
            <a:r>
              <a:rPr lang="sv-SE" sz="1600" dirty="0"/>
              <a:t>Alla som arbetar i Sverige behöver betala skatt.  </a:t>
            </a:r>
          </a:p>
          <a:p>
            <a:pPr fontAlgn="base"/>
            <a:r>
              <a:rPr lang="sv-SE" sz="1600" dirty="0"/>
              <a:t>Du behöver ett </a:t>
            </a:r>
            <a:r>
              <a:rPr lang="sv-SE" sz="1600" b="1" dirty="0"/>
              <a:t>samordningsnummer</a:t>
            </a:r>
            <a:r>
              <a:rPr lang="sv-SE" sz="1600" dirty="0"/>
              <a:t> för att kunna registreras för att betala in skatt till Skatteverket. </a:t>
            </a:r>
            <a:endParaRPr lang="sv-SE" sz="1600" dirty="0" smtClean="0"/>
          </a:p>
          <a:p>
            <a:pPr fontAlgn="base"/>
            <a:r>
              <a:rPr lang="sv-SE" sz="1600" dirty="0" smtClean="0"/>
              <a:t>Du </a:t>
            </a:r>
            <a:r>
              <a:rPr lang="sv-SE" sz="1600" dirty="0"/>
              <a:t>lämnar själv in en </a:t>
            </a:r>
            <a:r>
              <a:rPr lang="sv-SE" sz="1600" u="sng" dirty="0">
                <a:hlinkClick r:id="rId3"/>
              </a:rPr>
              <a:t>Anmälan om preliminär A-skatt</a:t>
            </a:r>
            <a:r>
              <a:rPr lang="sv-SE" sz="1600" dirty="0"/>
              <a:t> till Skatteverket </a:t>
            </a:r>
            <a:r>
              <a:rPr lang="sv-SE" sz="1600" b="1" dirty="0"/>
              <a:t>senast 14 dagar </a:t>
            </a:r>
            <a:r>
              <a:rPr lang="sv-SE" sz="1600" b="1" dirty="0" smtClean="0"/>
              <a:t/>
            </a:r>
            <a:br>
              <a:rPr lang="sv-SE" sz="1600" b="1" dirty="0" smtClean="0"/>
            </a:br>
            <a:r>
              <a:rPr lang="sv-SE" sz="1600" b="1" dirty="0" smtClean="0"/>
              <a:t>efter </a:t>
            </a:r>
            <a:r>
              <a:rPr lang="sv-SE" sz="1600" b="1" dirty="0"/>
              <a:t>att du börjat </a:t>
            </a:r>
            <a:r>
              <a:rPr lang="sv-SE" sz="1600" b="1" dirty="0" smtClean="0"/>
              <a:t>arbeta</a:t>
            </a:r>
            <a:r>
              <a:rPr lang="sv-SE" sz="1600" dirty="0"/>
              <a:t> </a:t>
            </a:r>
            <a:r>
              <a:rPr lang="sv-SE" sz="1600" dirty="0" smtClean="0"/>
              <a:t>och i samband med detta beställs också ett samordningsnummer till dig. </a:t>
            </a:r>
            <a:r>
              <a:rPr lang="sv-SE" sz="1600" dirty="0"/>
              <a:t>Anmälan finns både på svenska och engelska. </a:t>
            </a:r>
          </a:p>
          <a:p>
            <a:pPr fontAlgn="base"/>
            <a:r>
              <a:rPr lang="sv-SE" sz="1600" dirty="0"/>
              <a:t>Tillsammans med Anmälan av A-skatt ska vidimerade kopior av giltiga ID-handlingar, LMA-kort och gärna ett underskrivet anställningsavtal skickas in till Skatteverket. </a:t>
            </a:r>
          </a:p>
          <a:p>
            <a:pPr fontAlgn="base"/>
            <a:r>
              <a:rPr lang="sv-SE" sz="1600" dirty="0"/>
              <a:t>Det är också viktigt att </a:t>
            </a:r>
            <a:r>
              <a:rPr lang="sv-SE" sz="1600" b="1" dirty="0"/>
              <a:t>ange rätt adress</a:t>
            </a:r>
            <a:r>
              <a:rPr lang="sv-SE" sz="1600" dirty="0"/>
              <a:t> för att Skatteverket ska kunna kontakta dig. </a:t>
            </a:r>
            <a:endParaRPr lang="sv-SE" sz="1600" dirty="0" smtClean="0"/>
          </a:p>
          <a:p>
            <a:pPr fontAlgn="base"/>
            <a:r>
              <a:rPr lang="sv-SE" sz="1600" dirty="0" smtClean="0"/>
              <a:t>På </a:t>
            </a:r>
            <a:r>
              <a:rPr lang="sv-SE" sz="1600" dirty="0"/>
              <a:t>grund av sekretess är det många ärenden som bara kan göras via vanlig post. Bor du som inneboende är det viktigt att skriva din adress med beteckningen C/O och namnet på personen du bor hos. Läs mer om hur du får post till </a:t>
            </a:r>
            <a:r>
              <a:rPr lang="sv-SE" sz="1600" u="sng" dirty="0">
                <a:hlinkClick r:id="rId4"/>
              </a:rPr>
              <a:t>rätt adress här</a:t>
            </a:r>
            <a:r>
              <a:rPr lang="sv-SE" sz="1600" dirty="0"/>
              <a:t>. Informationen finns på flera olika språk. Om du behöver byta adress skickar du in blanketten </a:t>
            </a:r>
            <a:r>
              <a:rPr lang="sv-SE" sz="1600" u="sng" dirty="0">
                <a:hlinkClick r:id="rId5"/>
              </a:rPr>
              <a:t>Anmälan – Särskild postadress.</a:t>
            </a:r>
            <a:r>
              <a:rPr lang="sv-SE" sz="1600" dirty="0"/>
              <a:t> </a:t>
            </a:r>
          </a:p>
          <a:p>
            <a:pPr fontAlgn="base"/>
            <a:r>
              <a:rPr lang="sv-SE" sz="1600" dirty="0"/>
              <a:t>Om du ska starta eget företag finns det bra </a:t>
            </a:r>
            <a:r>
              <a:rPr lang="sv-SE" sz="1600" u="sng" dirty="0">
                <a:hlinkClick r:id="rId6"/>
              </a:rPr>
              <a:t>information här</a:t>
            </a:r>
            <a:r>
              <a:rPr lang="sv-SE" sz="1600" dirty="0"/>
              <a:t> (på svenska eller engelska). </a:t>
            </a:r>
          </a:p>
          <a:p>
            <a:pPr fontAlgn="base"/>
            <a:r>
              <a:rPr lang="sv-SE" sz="1600" dirty="0"/>
              <a:t>Du kan alltid besöka ett av Skatteverkets </a:t>
            </a:r>
            <a:r>
              <a:rPr lang="sv-SE" sz="1600" u="sng" dirty="0">
                <a:hlinkClick r:id="rId7"/>
              </a:rPr>
              <a:t>servicekontor</a:t>
            </a:r>
            <a:r>
              <a:rPr lang="sv-SE" sz="1600" dirty="0"/>
              <a:t> för att få personlig hjälp. </a:t>
            </a:r>
            <a:br>
              <a:rPr lang="sv-SE" sz="1600" dirty="0"/>
            </a:br>
            <a:r>
              <a:rPr lang="sv-SE" sz="1600" dirty="0"/>
              <a:t> </a:t>
            </a:r>
          </a:p>
          <a:p>
            <a:pPr marL="0" indent="0" fontAlgn="base">
              <a:buNone/>
            </a:pPr>
            <a:endParaRPr lang="sv-SE" sz="1200" dirty="0"/>
          </a:p>
        </p:txBody>
      </p:sp>
      <p:pic>
        <p:nvPicPr>
          <p:cNvPr id="8" name="Bildobjekt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6016" y="400839"/>
            <a:ext cx="3479295" cy="654227"/>
          </a:xfrm>
          <a:prstGeom prst="rect">
            <a:avLst/>
          </a:prstGeom>
        </p:spPr>
      </p:pic>
    </p:spTree>
    <p:extLst>
      <p:ext uri="{BB962C8B-B14F-4D97-AF65-F5344CB8AC3E}">
        <p14:creationId xmlns:p14="http://schemas.microsoft.com/office/powerpoint/2010/main" val="32689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025" y="440424"/>
            <a:ext cx="2715002" cy="2913320"/>
          </a:xfrm>
          <a:prstGeom prst="rect">
            <a:avLst/>
          </a:prstGeom>
        </p:spPr>
      </p:pic>
      <p:sp>
        <p:nvSpPr>
          <p:cNvPr id="5" name="Rubrik 1"/>
          <p:cNvSpPr txBox="1">
            <a:spLocks/>
          </p:cNvSpPr>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rial" pitchFamily="34"/>
                <a:cs typeface="Arial" pitchFamily="34"/>
              </a:defRPr>
            </a:lvl1pPr>
          </a:lstStyle>
          <a:p>
            <a:endParaRPr lang="sv-SE" dirty="0">
              <a:latin typeface="Calibri"/>
            </a:endParaRPr>
          </a:p>
        </p:txBody>
      </p:sp>
      <p:sp>
        <p:nvSpPr>
          <p:cNvPr id="6" name="Platshållare för innehåll 2"/>
          <p:cNvSpPr txBox="1">
            <a:spLocks/>
          </p:cNvSpPr>
          <p:nvPr/>
        </p:nvSpPr>
        <p:spPr>
          <a:xfrm>
            <a:off x="838204" y="1505557"/>
            <a:ext cx="9645498" cy="4279584"/>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SE" sz="1600" dirty="0"/>
              <a:t>För att få börja jobba hos en arbetsgivare behöver du inget samordningsnummer.  </a:t>
            </a:r>
          </a:p>
          <a:p>
            <a:pPr fontAlgn="base"/>
            <a:r>
              <a:rPr lang="sv-SE" sz="1600" dirty="0"/>
              <a:t>Din arbetsgivare kan underlätta processen och kontakten med både </a:t>
            </a:r>
            <a:r>
              <a:rPr lang="sv-SE" sz="1600" dirty="0" smtClean="0"/>
              <a:t/>
            </a:r>
            <a:br>
              <a:rPr lang="sv-SE" sz="1600" dirty="0" smtClean="0"/>
            </a:br>
            <a:r>
              <a:rPr lang="sv-SE" sz="1600" dirty="0" smtClean="0"/>
              <a:t>Migrationsverket och </a:t>
            </a:r>
            <a:r>
              <a:rPr lang="sv-SE" sz="1600" dirty="0"/>
              <a:t>Skatteverket om de skriver under anställningsavtalet så fort </a:t>
            </a:r>
            <a:r>
              <a:rPr lang="sv-SE" sz="1600" dirty="0" smtClean="0"/>
              <a:t/>
            </a:r>
            <a:br>
              <a:rPr lang="sv-SE" sz="1600" dirty="0" smtClean="0"/>
            </a:br>
            <a:r>
              <a:rPr lang="sv-SE" sz="1600" dirty="0" smtClean="0"/>
              <a:t>ni </a:t>
            </a:r>
            <a:r>
              <a:rPr lang="sv-SE" sz="1600" dirty="0"/>
              <a:t>kommit överens </a:t>
            </a:r>
            <a:r>
              <a:rPr lang="sv-SE" sz="1600" dirty="0" smtClean="0"/>
              <a:t>om </a:t>
            </a:r>
            <a:r>
              <a:rPr lang="sv-SE" sz="1600" dirty="0"/>
              <a:t>anställningen. </a:t>
            </a:r>
          </a:p>
          <a:p>
            <a:pPr fontAlgn="base"/>
            <a:r>
              <a:rPr lang="sv-SE" sz="1600" dirty="0"/>
              <a:t>Din anställning kan se ut på många olika sätt. Heltid, deltid, timanställning, </a:t>
            </a:r>
            <a:r>
              <a:rPr lang="sv-SE" sz="1600" dirty="0" smtClean="0"/>
              <a:t/>
            </a:r>
            <a:br>
              <a:rPr lang="sv-SE" sz="1600" dirty="0" smtClean="0"/>
            </a:br>
            <a:r>
              <a:rPr lang="sv-SE" sz="1600" dirty="0" smtClean="0"/>
              <a:t>projektanställning</a:t>
            </a:r>
            <a:r>
              <a:rPr lang="sv-SE" sz="1600" dirty="0"/>
              <a:t>, tillsvidareanställning, ferieanställning med mera. </a:t>
            </a:r>
            <a:r>
              <a:rPr lang="sv-SE" sz="1600" dirty="0" smtClean="0"/>
              <a:t/>
            </a:r>
            <a:br>
              <a:rPr lang="sv-SE" sz="1600" dirty="0" smtClean="0"/>
            </a:br>
            <a:r>
              <a:rPr lang="sv-SE" sz="1600" dirty="0" smtClean="0"/>
              <a:t>Läs </a:t>
            </a:r>
            <a:r>
              <a:rPr lang="sv-SE" sz="1600" dirty="0"/>
              <a:t>mer om olika </a:t>
            </a:r>
            <a:r>
              <a:rPr lang="sv-SE" sz="1600" u="sng" dirty="0">
                <a:hlinkClick r:id="rId4"/>
              </a:rPr>
              <a:t>anställningsformer här</a:t>
            </a:r>
            <a:r>
              <a:rPr lang="sv-SE" sz="1600" dirty="0"/>
              <a:t>. </a:t>
            </a:r>
          </a:p>
          <a:p>
            <a:pPr fontAlgn="base"/>
            <a:r>
              <a:rPr lang="sv-SE" sz="1600" dirty="0"/>
              <a:t>All sysselsättning kan vara värdefull, men var noga med att dina rättigheter </a:t>
            </a:r>
            <a:r>
              <a:rPr lang="sv-SE" sz="1600" dirty="0" smtClean="0"/>
              <a:t/>
            </a:r>
            <a:br>
              <a:rPr lang="sv-SE" sz="1600" dirty="0" smtClean="0"/>
            </a:br>
            <a:r>
              <a:rPr lang="sv-SE" sz="1600" dirty="0" smtClean="0"/>
              <a:t>inte </a:t>
            </a:r>
            <a:r>
              <a:rPr lang="sv-SE" sz="1600" dirty="0"/>
              <a:t>kränks eller att du blir utnyttjad på din arbetsplats. Läs mer om dina rättigheter på </a:t>
            </a:r>
            <a:r>
              <a:rPr lang="sv-SE" sz="1600" u="sng" dirty="0" err="1" smtClean="0">
                <a:hlinkClick r:id="rId5"/>
              </a:rPr>
              <a:t>Jobskills</a:t>
            </a:r>
            <a:r>
              <a:rPr lang="sv-SE" sz="1600" dirty="0"/>
              <a:t>  </a:t>
            </a:r>
          </a:p>
          <a:p>
            <a:pPr fontAlgn="base"/>
            <a:r>
              <a:rPr lang="sv-SE" sz="1600" dirty="0"/>
              <a:t>Din arbetsgivare är skyldiga att lämna in en anmälan om anställning till Migrationsverket. Arbetsgivaren är också skyldig att meddela Migrationsverket när anställningen tar slut.  </a:t>
            </a:r>
          </a:p>
          <a:p>
            <a:pPr fontAlgn="base"/>
            <a:r>
              <a:rPr lang="sv-SE" sz="1600" dirty="0"/>
              <a:t>Din dagersättning påverkas av all annan inkomst: gåvor, kapital, lön med mera. </a:t>
            </a:r>
            <a:r>
              <a:rPr lang="sv-SE" sz="1600" dirty="0" smtClean="0"/>
              <a:t/>
            </a:r>
            <a:br>
              <a:rPr lang="sv-SE" sz="1600" dirty="0" smtClean="0"/>
            </a:br>
            <a:r>
              <a:rPr lang="sv-SE" sz="1600" dirty="0" smtClean="0"/>
              <a:t>Alla </a:t>
            </a:r>
            <a:r>
              <a:rPr lang="sv-SE" sz="1600" dirty="0"/>
              <a:t>inkomster måste anmälas till Migrationsverket.</a:t>
            </a:r>
          </a:p>
          <a:p>
            <a:pPr fontAlgn="base"/>
            <a:endParaRPr lang="sv-SE" sz="1600" dirty="0"/>
          </a:p>
        </p:txBody>
      </p:sp>
      <p:sp>
        <p:nvSpPr>
          <p:cNvPr id="7" name="Rubrik 1"/>
          <p:cNvSpPr txBox="1">
            <a:spLocks noGrp="1"/>
          </p:cNvSpPr>
          <p:nvPr>
            <p:ph type="title"/>
          </p:nvPr>
        </p:nvSpPr>
        <p:spPr>
          <a:xfrm>
            <a:off x="838203" y="158733"/>
            <a:ext cx="10515600" cy="1325559"/>
          </a:xfrm>
        </p:spPr>
        <p:txBody>
          <a:bodyPr>
            <a:normAutofit/>
          </a:bodyPr>
          <a:lstStyle/>
          <a:p>
            <a:pPr lvl="0"/>
            <a:r>
              <a:rPr lang="sv-SE" sz="3600" dirty="0" smtClean="0"/>
              <a:t>I kontakt med Arbetsgivare</a:t>
            </a:r>
            <a:endParaRPr lang="sv-SE" sz="3600" dirty="0">
              <a:latin typeface="Calibri"/>
            </a:endParaRPr>
          </a:p>
        </p:txBody>
      </p:sp>
    </p:spTree>
    <p:extLst>
      <p:ext uri="{BB962C8B-B14F-4D97-AF65-F5344CB8AC3E}">
        <p14:creationId xmlns:p14="http://schemas.microsoft.com/office/powerpoint/2010/main" val="15958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type="ctrTitle"/>
          </p:nvPr>
        </p:nvSpPr>
        <p:spPr/>
        <p:txBody>
          <a:bodyPr>
            <a:normAutofit/>
          </a:bodyPr>
          <a:lstStyle/>
          <a:p>
            <a:pPr lvl="0"/>
            <a:r>
              <a:rPr lang="sv-SE" sz="4000" dirty="0" smtClean="0">
                <a:latin typeface="Calibri"/>
              </a:rPr>
              <a:t>ATT ARBETA </a:t>
            </a:r>
            <a:r>
              <a:rPr lang="sv-SE" sz="4000" dirty="0" smtClean="0">
                <a:latin typeface="Calibri"/>
              </a:rPr>
              <a:t>UNDER ASYLTIDEN</a:t>
            </a:r>
            <a:endParaRPr lang="sv-SE" sz="4000" dirty="0">
              <a:latin typeface="Calibri"/>
            </a:endParaRPr>
          </a:p>
        </p:txBody>
      </p:sp>
      <p:sp>
        <p:nvSpPr>
          <p:cNvPr id="5" name="Underrubrik 2"/>
          <p:cNvSpPr txBox="1">
            <a:spLocks noGrp="1"/>
          </p:cNvSpPr>
          <p:nvPr>
            <p:ph type="subTitle" idx="1"/>
          </p:nvPr>
        </p:nvSpPr>
        <p:spPr/>
        <p:txBody>
          <a:bodyPr/>
          <a:lstStyle/>
          <a:p>
            <a:pPr lvl="0"/>
            <a:r>
              <a:rPr lang="sv-SE" sz="3600" dirty="0" smtClean="0">
                <a:latin typeface="Calibri Light"/>
              </a:rPr>
              <a:t>Efter anställning</a:t>
            </a:r>
            <a:endParaRPr lang="sv-SE" sz="3600" dirty="0">
              <a:latin typeface="Calibri Light"/>
            </a:endParaRPr>
          </a:p>
        </p:txBody>
      </p:sp>
    </p:spTree>
    <p:extLst>
      <p:ext uri="{BB962C8B-B14F-4D97-AF65-F5344CB8AC3E}">
        <p14:creationId xmlns:p14="http://schemas.microsoft.com/office/powerpoint/2010/main" val="1659794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834" y="1890230"/>
            <a:ext cx="1204420" cy="1204420"/>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307" y="674084"/>
            <a:ext cx="3044174" cy="1065461"/>
          </a:xfrm>
          <a:prstGeom prst="rect">
            <a:avLst/>
          </a:prstGeom>
        </p:spPr>
      </p:pic>
      <p:pic>
        <p:nvPicPr>
          <p:cNvPr id="8" name="Bildobjekt 7"/>
          <p:cNvPicPr>
            <a:picLocks noChangeAspect="1"/>
          </p:cNvPicPr>
          <p:nvPr/>
        </p:nvPicPr>
        <p:blipFill rotWithShape="1">
          <a:blip r:embed="rId5">
            <a:extLst>
              <a:ext uri="{28A0092B-C50C-407E-A947-70E740481C1C}">
                <a14:useLocalDpi xmlns:a14="http://schemas.microsoft.com/office/drawing/2010/main" val="0"/>
              </a:ext>
            </a:extLst>
          </a:blip>
          <a:srcRect l="23257" r="22325"/>
          <a:stretch/>
        </p:blipFill>
        <p:spPr>
          <a:xfrm>
            <a:off x="340242" y="1787359"/>
            <a:ext cx="1446077" cy="1328683"/>
          </a:xfrm>
          <a:prstGeom prst="rect">
            <a:avLst/>
          </a:prstGeom>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42" y="3351661"/>
            <a:ext cx="3241185" cy="699343"/>
          </a:xfrm>
          <a:prstGeom prst="rect">
            <a:avLst/>
          </a:prstGeom>
        </p:spPr>
      </p:pic>
      <p:sp>
        <p:nvSpPr>
          <p:cNvPr id="10" name="Rubrik 1"/>
          <p:cNvSpPr txBox="1">
            <a:spLocks noGrp="1"/>
          </p:cNvSpPr>
          <p:nvPr>
            <p:ph type="title"/>
          </p:nvPr>
        </p:nvSpPr>
        <p:spPr>
          <a:xfrm>
            <a:off x="3872026" y="-118745"/>
            <a:ext cx="10515600" cy="1325559"/>
          </a:xfrm>
        </p:spPr>
        <p:txBody>
          <a:bodyPr>
            <a:normAutofit/>
          </a:bodyPr>
          <a:lstStyle/>
          <a:p>
            <a:pPr lvl="0"/>
            <a:r>
              <a:rPr lang="sv-SE" sz="3600" dirty="0" smtClean="0"/>
              <a:t>I kontakt med banken</a:t>
            </a:r>
            <a:endParaRPr lang="sv-SE" sz="3600" dirty="0">
              <a:latin typeface="Calibri"/>
            </a:endParaRPr>
          </a:p>
        </p:txBody>
      </p:sp>
      <p:sp>
        <p:nvSpPr>
          <p:cNvPr id="11" name="Platshållare för innehåll 2"/>
          <p:cNvSpPr txBox="1">
            <a:spLocks noGrp="1"/>
          </p:cNvSpPr>
          <p:nvPr>
            <p:ph type="body" idx="4294967295"/>
          </p:nvPr>
        </p:nvSpPr>
        <p:spPr>
          <a:xfrm>
            <a:off x="3755942" y="860994"/>
            <a:ext cx="8007211" cy="4125676"/>
          </a:xfrm>
        </p:spPr>
        <p:txBody>
          <a:bodyPr>
            <a:noAutofit/>
          </a:bodyPr>
          <a:lstStyle/>
          <a:p>
            <a:pPr fontAlgn="base"/>
            <a:r>
              <a:rPr lang="sv-SE" sz="1400" dirty="0"/>
              <a:t>Det bankkort du får från Migrationsverket kan bara Migrationsverket sätta in pengar på, så för att kunna få lön utbetalt behövs ett bankkonto som du skaffar själv. </a:t>
            </a:r>
          </a:p>
          <a:p>
            <a:pPr fontAlgn="base"/>
            <a:r>
              <a:rPr lang="sv-SE" sz="1400" dirty="0"/>
              <a:t>För att öppna ett konto på banken krävs, enligt lag, inget samordningsnummer. Olika banker kan ändå ha olika regler om det, så undersök vad som krävs hos olika banker. Information om vad som krävs för </a:t>
            </a:r>
            <a:r>
              <a:rPr lang="sv-SE" sz="1400" u="sng" dirty="0">
                <a:hlinkClick r:id="rId7"/>
              </a:rPr>
              <a:t>att bli kund i en svensk bank</a:t>
            </a:r>
            <a:r>
              <a:rPr lang="sv-SE" sz="1400" dirty="0"/>
              <a:t> finns på flera olika språk. Denna information kan vara bra att du tar med dig när du besöker banken. </a:t>
            </a:r>
          </a:p>
          <a:p>
            <a:pPr fontAlgn="base"/>
            <a:r>
              <a:rPr lang="sv-SE" sz="1400" dirty="0"/>
              <a:t>Eftersom bankerna lyder under </a:t>
            </a:r>
            <a:r>
              <a:rPr lang="sv-SE" sz="1400" dirty="0" smtClean="0"/>
              <a:t>lagar som gör att </a:t>
            </a:r>
            <a:r>
              <a:rPr lang="sv-SE" sz="1400" u="sng" dirty="0" smtClean="0">
                <a:hlinkClick r:id="rId8"/>
              </a:rPr>
              <a:t>banken måste ställa </a:t>
            </a:r>
            <a:r>
              <a:rPr lang="sv-SE" sz="1400" u="sng" dirty="0">
                <a:hlinkClick r:id="rId8"/>
              </a:rPr>
              <a:t>frågor</a:t>
            </a:r>
            <a:r>
              <a:rPr lang="sv-SE" sz="1400" dirty="0"/>
              <a:t> och du måste kunna bevisa din identitet. (Information finns på flera olika språk). </a:t>
            </a:r>
          </a:p>
          <a:p>
            <a:pPr fontAlgn="base"/>
            <a:r>
              <a:rPr lang="sv-SE" sz="1400" dirty="0"/>
              <a:t>Ta med originalen av dina vidimerade kopior på ID-handlingar, ditt LMA-kort och ett anställningsavtal till ditt första möte med banken.  </a:t>
            </a:r>
          </a:p>
          <a:p>
            <a:pPr fontAlgn="base"/>
            <a:r>
              <a:rPr lang="sv-SE" sz="1400" dirty="0"/>
              <a:t>Banken kommer kontakta Migrationsverket för att se att de uppgifter du lämnat stämmer. Därför måste du skriva på en blankett hos Migrationsverket där du samtycker till att Migrationsverket får prata med banken. </a:t>
            </a:r>
          </a:p>
          <a:p>
            <a:pPr fontAlgn="base"/>
            <a:r>
              <a:rPr lang="sv-SE" sz="1400" dirty="0"/>
              <a:t>B</a:t>
            </a:r>
            <a:r>
              <a:rPr lang="sv-SE" sz="1400" dirty="0" smtClean="0"/>
              <a:t>anker </a:t>
            </a:r>
            <a:r>
              <a:rPr lang="sv-SE" sz="1400" dirty="0"/>
              <a:t>kan </a:t>
            </a:r>
            <a:r>
              <a:rPr lang="sv-SE" sz="1400" dirty="0" smtClean="0"/>
              <a:t>ha långa handläggningstider. </a:t>
            </a:r>
            <a:r>
              <a:rPr lang="sv-SE" sz="1400" dirty="0"/>
              <a:t>Därför kan det dröja att få din lön utbetald. Prata med din arbetsgivare för att se om det går att ha din lön innestående. Ta kontakt med Migrationsverket för att se om det finns möjlighet att få dagersättning medan du väntar på att få ut din lön. </a:t>
            </a:r>
          </a:p>
          <a:p>
            <a:pPr marL="0" indent="0" fontAlgn="base">
              <a:buNone/>
            </a:pPr>
            <a:endParaRPr lang="sv-SE" sz="1200" dirty="0"/>
          </a:p>
        </p:txBody>
      </p:sp>
      <p:sp>
        <p:nvSpPr>
          <p:cNvPr id="16" name="Rektangel 15"/>
          <p:cNvSpPr/>
          <p:nvPr/>
        </p:nvSpPr>
        <p:spPr>
          <a:xfrm>
            <a:off x="4520161" y="4880643"/>
            <a:ext cx="7242992" cy="954107"/>
          </a:xfrm>
          <a:prstGeom prst="rect">
            <a:avLst/>
          </a:prstGeom>
        </p:spPr>
        <p:txBody>
          <a:bodyPr wrap="square">
            <a:spAutoFit/>
          </a:bodyPr>
          <a:lstStyle/>
          <a:p>
            <a:pPr marL="230400" indent="-230400" fontAlgn="base">
              <a:spcBef>
                <a:spcPts val="1000"/>
              </a:spcBef>
              <a:buFont typeface="Arial" panose="020B0604020202020204" pitchFamily="34" charset="0"/>
              <a:buChar char="•"/>
            </a:pPr>
            <a:r>
              <a:rPr lang="sv-SE" sz="1400" dirty="0">
                <a:latin typeface="Arial" panose="020B0604020202020204" pitchFamily="34" charset="0"/>
                <a:cs typeface="Arial" panose="020B0604020202020204" pitchFamily="34" charset="0"/>
              </a:rPr>
              <a:t>Om du inte får öppna ett bankkonto, ska du be om att få en skriftlig motivering till varför av banken. Om det inte finns några lagliga skäl kan du vända dig till </a:t>
            </a:r>
            <a:r>
              <a:rPr lang="sv-SE" sz="1400" u="sng" dirty="0">
                <a:latin typeface="Arial" panose="020B0604020202020204" pitchFamily="34" charset="0"/>
                <a:cs typeface="Arial" panose="020B0604020202020204" pitchFamily="34" charset="0"/>
                <a:hlinkClick r:id="rId9"/>
              </a:rPr>
              <a:t>ARN</a:t>
            </a:r>
            <a:r>
              <a:rPr lang="sv-SE" sz="1400" dirty="0">
                <a:latin typeface="Arial" panose="020B0604020202020204" pitchFamily="34" charset="0"/>
                <a:cs typeface="Arial" panose="020B0604020202020204" pitchFamily="34" charset="0"/>
              </a:rPr>
              <a:t> (Allmänna reklamationsnämnden) för att anmäla banken. Under tiden kan du testa att öppna ett konto på en annan bank.</a:t>
            </a:r>
          </a:p>
        </p:txBody>
      </p:sp>
    </p:spTree>
    <p:extLst>
      <p:ext uri="{BB962C8B-B14F-4D97-AF65-F5344CB8AC3E}">
        <p14:creationId xmlns:p14="http://schemas.microsoft.com/office/powerpoint/2010/main" val="12007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0" y="0"/>
            <a:ext cx="2811431" cy="1273101"/>
          </a:xfrm>
          <a:prstGeom prst="rect">
            <a:avLst/>
          </a:prstGeom>
        </p:spPr>
      </p:pic>
      <p:sp>
        <p:nvSpPr>
          <p:cNvPr id="7" name="Rubrik 1"/>
          <p:cNvSpPr txBox="1">
            <a:spLocks noGrp="1"/>
          </p:cNvSpPr>
          <p:nvPr>
            <p:ph type="title"/>
          </p:nvPr>
        </p:nvSpPr>
        <p:spPr>
          <a:xfrm>
            <a:off x="3040912" y="105571"/>
            <a:ext cx="10515600" cy="1325559"/>
          </a:xfrm>
        </p:spPr>
        <p:txBody>
          <a:bodyPr>
            <a:normAutofit/>
          </a:bodyPr>
          <a:lstStyle/>
          <a:p>
            <a:pPr lvl="0"/>
            <a:r>
              <a:rPr lang="sv-SE" sz="3600" dirty="0" smtClean="0"/>
              <a:t>Fortsatt kontakt med Migrationsverket</a:t>
            </a:r>
            <a:endParaRPr lang="sv-SE" sz="3600" dirty="0">
              <a:latin typeface="Calibri"/>
            </a:endParaRPr>
          </a:p>
        </p:txBody>
      </p:sp>
      <p:sp>
        <p:nvSpPr>
          <p:cNvPr id="8" name="Platshållare för innehåll 2"/>
          <p:cNvSpPr txBox="1">
            <a:spLocks noGrp="1"/>
          </p:cNvSpPr>
          <p:nvPr>
            <p:ph type="body" idx="4294967295"/>
          </p:nvPr>
        </p:nvSpPr>
        <p:spPr>
          <a:xfrm>
            <a:off x="3040912" y="1431130"/>
            <a:ext cx="8495413" cy="4279584"/>
          </a:xfrm>
        </p:spPr>
        <p:txBody>
          <a:bodyPr>
            <a:noAutofit/>
          </a:bodyPr>
          <a:lstStyle/>
          <a:p>
            <a:pPr fontAlgn="base"/>
            <a:r>
              <a:rPr lang="sv-SE" sz="1600" dirty="0"/>
              <a:t>Anställningsavtal och lönespecifikation ska lämnas in till din Mottagningsenhet på Migrationsverket. Din arbetsgivare ansvarar för att anmäla anställningen. </a:t>
            </a:r>
            <a:endParaRPr lang="sv-SE" sz="1600" dirty="0" smtClean="0"/>
          </a:p>
          <a:p>
            <a:pPr fontAlgn="base"/>
            <a:r>
              <a:rPr lang="sv-SE" sz="1600" dirty="0" smtClean="0"/>
              <a:t>Under </a:t>
            </a:r>
            <a:r>
              <a:rPr lang="sv-SE" sz="1600" dirty="0"/>
              <a:t>hela anställningen ska all inkomst anmälas till Migrationsverket om du är berättigad dagersättning.  </a:t>
            </a:r>
          </a:p>
          <a:p>
            <a:pPr fontAlgn="base"/>
            <a:r>
              <a:rPr lang="sv-SE" sz="1600" dirty="0"/>
              <a:t>Det är viktigt att hålla kontakten med Migrationsverket under hela asylprocessen och att delta i de möten du blir kallad till.  </a:t>
            </a:r>
          </a:p>
          <a:p>
            <a:pPr fontAlgn="base"/>
            <a:r>
              <a:rPr lang="sv-SE" sz="1600" dirty="0"/>
              <a:t>Du har kvar ditt AT-UND tills du får uppehållstillstånd eller tills du lämnar Sverige efter ett avslag. Så länge du överklagar en utvisning har beslutet inte vunnit laga kraft och du behåller ditt AT-UND. </a:t>
            </a:r>
            <a:endParaRPr lang="sv-SE" sz="1600" dirty="0" smtClean="0"/>
          </a:p>
          <a:p>
            <a:pPr fontAlgn="base"/>
            <a:r>
              <a:rPr lang="sv-SE" sz="1600" dirty="0" smtClean="0"/>
              <a:t>Du </a:t>
            </a:r>
            <a:r>
              <a:rPr lang="sv-SE" sz="1600" dirty="0"/>
              <a:t>kan förlora ditt AT-UND om du motarbetar verkställighetsbeslutet och väljer att inte samarbeta till att lämna Sverige.  </a:t>
            </a:r>
          </a:p>
          <a:p>
            <a:pPr fontAlgn="base"/>
            <a:r>
              <a:rPr lang="sv-SE" sz="1600" dirty="0"/>
              <a:t>Om du har fått avslag på din ansökan på din ansökan om asyl och har fått ett beslut om avvisning eller utvisning som har börjat gälla (fått laga kraft) kan du i vissa fall ansöka om arbetstillstånd utan att lämna Sverige.</a:t>
            </a:r>
            <a:r>
              <a:rPr lang="sv-SE" sz="1600" cap="small" dirty="0"/>
              <a:t> </a:t>
            </a:r>
            <a:r>
              <a:rPr lang="sv-SE" sz="1600" dirty="0"/>
              <a:t>Läs mer på </a:t>
            </a:r>
            <a:r>
              <a:rPr lang="sv-SE" sz="1600" u="sng" dirty="0">
                <a:hlinkClick r:id="rId4"/>
              </a:rPr>
              <a:t>Migrationsverkets hemsida</a:t>
            </a:r>
            <a:r>
              <a:rPr lang="sv-SE" sz="1600" dirty="0"/>
              <a:t>. </a:t>
            </a:r>
          </a:p>
        </p:txBody>
      </p:sp>
    </p:spTree>
    <p:extLst>
      <p:ext uri="{BB962C8B-B14F-4D97-AF65-F5344CB8AC3E}">
        <p14:creationId xmlns:p14="http://schemas.microsoft.com/office/powerpoint/2010/main" val="11596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769" y="442"/>
            <a:ext cx="3010231" cy="3010231"/>
          </a:xfrm>
          <a:prstGeom prst="rect">
            <a:avLst/>
          </a:prstGeom>
        </p:spPr>
      </p:pic>
      <p:sp>
        <p:nvSpPr>
          <p:cNvPr id="7" name="Rubrik 1"/>
          <p:cNvSpPr txBox="1">
            <a:spLocks noGrp="1"/>
          </p:cNvSpPr>
          <p:nvPr>
            <p:ph type="title"/>
          </p:nvPr>
        </p:nvSpPr>
        <p:spPr>
          <a:xfrm>
            <a:off x="1146706" y="179999"/>
            <a:ext cx="12239685" cy="1325559"/>
          </a:xfrm>
        </p:spPr>
        <p:txBody>
          <a:bodyPr>
            <a:normAutofit/>
          </a:bodyPr>
          <a:lstStyle/>
          <a:p>
            <a:pPr lvl="0"/>
            <a:r>
              <a:rPr lang="sv-SE" sz="3600" dirty="0" smtClean="0"/>
              <a:t>Information om ekonomiskt stöd</a:t>
            </a:r>
            <a:endParaRPr lang="sv-SE" sz="3600" dirty="0">
              <a:latin typeface="Calibri"/>
            </a:endParaRPr>
          </a:p>
        </p:txBody>
      </p:sp>
      <p:sp>
        <p:nvSpPr>
          <p:cNvPr id="8" name="Platshållare för innehåll 2"/>
          <p:cNvSpPr txBox="1">
            <a:spLocks noGrp="1"/>
          </p:cNvSpPr>
          <p:nvPr>
            <p:ph type="body" idx="4294967295"/>
          </p:nvPr>
        </p:nvSpPr>
        <p:spPr>
          <a:xfrm>
            <a:off x="1146706" y="1346070"/>
            <a:ext cx="9888278" cy="4279584"/>
          </a:xfrm>
        </p:spPr>
        <p:txBody>
          <a:bodyPr>
            <a:noAutofit/>
          </a:bodyPr>
          <a:lstStyle/>
          <a:p>
            <a:pPr fontAlgn="base"/>
            <a:r>
              <a:rPr lang="sv-SE" sz="1600" dirty="0" smtClean="0">
                <a:hlinkClick r:id="rId4"/>
              </a:rPr>
              <a:t>Dagersättningen</a:t>
            </a:r>
            <a:r>
              <a:rPr lang="sv-SE" sz="1600" dirty="0" smtClean="0"/>
              <a:t> skiljer sig beroende på hur du bor och hur din familjesituation ser ut.</a:t>
            </a:r>
            <a:endParaRPr lang="sv-SE" sz="1600" dirty="0"/>
          </a:p>
          <a:p>
            <a:pPr fontAlgn="base"/>
            <a:r>
              <a:rPr lang="sv-SE" sz="1600" dirty="0" smtClean="0"/>
              <a:t>Du kan ansöka om Särskilda medel om du behöver något som inte ryms i din budget, </a:t>
            </a:r>
            <a:br>
              <a:rPr lang="sv-SE" sz="1600" dirty="0" smtClean="0"/>
            </a:br>
            <a:r>
              <a:rPr lang="sv-SE" sz="1600" dirty="0" smtClean="0"/>
              <a:t>som glasögon eller en barnvagn.</a:t>
            </a:r>
          </a:p>
          <a:p>
            <a:pPr fontAlgn="base"/>
            <a:r>
              <a:rPr lang="sv-SE" sz="1600" dirty="0" smtClean="0"/>
              <a:t>Din dagersättning kan påverkas om du bor i ett socioekonomiskt utsatt område. Om du inte </a:t>
            </a:r>
            <a:br>
              <a:rPr lang="sv-SE" sz="1600" dirty="0" smtClean="0"/>
            </a:br>
            <a:r>
              <a:rPr lang="sv-SE" sz="1600" dirty="0" smtClean="0"/>
              <a:t>klargör din identitet för Migrationsverket, om du håller dig undan eller om du inte uppger din korrekta bostadsadress.</a:t>
            </a:r>
          </a:p>
          <a:p>
            <a:pPr fontAlgn="base"/>
            <a:r>
              <a:rPr lang="sv-SE" sz="1600" dirty="0" smtClean="0"/>
              <a:t>Om du tjänar pengar måste du meddela detta till Migrationsverket </a:t>
            </a:r>
            <a:endParaRPr lang="sv-SE" sz="1600" dirty="0"/>
          </a:p>
          <a:p>
            <a:pPr fontAlgn="base"/>
            <a:r>
              <a:rPr lang="sv-SE" sz="1600" dirty="0" smtClean="0"/>
              <a:t>Om du har fått ett arbete eller ett erbjudande om arbete med en anställning som är längre än 3 månader kan du få rätt till bostadsbidrag om Migrationsverket inte kan erbjuda boende på orten du fått arbete.</a:t>
            </a:r>
          </a:p>
          <a:p>
            <a:pPr fontAlgn="base"/>
            <a:r>
              <a:rPr lang="sv-SE" sz="1600" dirty="0" smtClean="0"/>
              <a:t>Om du har frågor om din ekonomi måste du, på grund av sekretesskäl, ta dig till en mottagningsenhet och prata med en handläggare på plats</a:t>
            </a:r>
            <a:endParaRPr lang="sv-SE" sz="1600" dirty="0"/>
          </a:p>
        </p:txBody>
      </p:sp>
    </p:spTree>
    <p:extLst>
      <p:ext uri="{BB962C8B-B14F-4D97-AF65-F5344CB8AC3E}">
        <p14:creationId xmlns:p14="http://schemas.microsoft.com/office/powerpoint/2010/main" val="22967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PS turko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6867</TotalTime>
  <Words>1257</Words>
  <Application>Microsoft Office PowerPoint</Application>
  <PresentationFormat>Bredbild</PresentationFormat>
  <Paragraphs>213</Paragraphs>
  <Slides>19</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Calibri Light</vt:lpstr>
      <vt:lpstr>PS turkos</vt:lpstr>
      <vt:lpstr>ATT ARBETA UNDER ASYLTIDEN</vt:lpstr>
      <vt:lpstr>I första kontakten med migrationsverket</vt:lpstr>
      <vt:lpstr>PowerPoint-presentation</vt:lpstr>
      <vt:lpstr>I kontakt med Skatteverket</vt:lpstr>
      <vt:lpstr>I kontakt med Arbetsgivare</vt:lpstr>
      <vt:lpstr>ATT ARBETA UNDER ASYLTIDEN</vt:lpstr>
      <vt:lpstr>I kontakt med banken</vt:lpstr>
      <vt:lpstr>Fortsatt kontakt med Migrationsverket</vt:lpstr>
      <vt:lpstr>Information om ekonomiskt stöd</vt:lpstr>
      <vt:lpstr>Fortsatt kontakt med Skatteverket</vt:lpstr>
      <vt:lpstr>ATT ARBETA UNDER ASYLTIDEN</vt:lpstr>
      <vt:lpstr>Försäkringar</vt:lpstr>
      <vt:lpstr>Fackförbund</vt:lpstr>
      <vt:lpstr>A-kassa</vt:lpstr>
      <vt:lpstr>Försäkringskassan</vt:lpstr>
      <vt:lpstr>Högre utbildning</vt:lpstr>
      <vt:lpstr>Jobb som kräver utdrag ur belastningsregister</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Regell, Matilda</dc:creator>
  <cp:lastModifiedBy>Sofia</cp:lastModifiedBy>
  <cp:revision>168</cp:revision>
  <dcterms:created xsi:type="dcterms:W3CDTF">2022-11-14T07:39:11Z</dcterms:created>
  <dcterms:modified xsi:type="dcterms:W3CDTF">2023-10-30T10:27:29Z</dcterms:modified>
</cp:coreProperties>
</file>