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81" r:id="rId3"/>
    <p:sldId id="299" r:id="rId4"/>
    <p:sldId id="300" r:id="rId5"/>
    <p:sldId id="301" r:id="rId6"/>
    <p:sldId id="302" r:id="rId7"/>
    <p:sldId id="303" r:id="rId8"/>
    <p:sldId id="304" r:id="rId9"/>
    <p:sldId id="305" r:id="rId10"/>
    <p:sldId id="306" r:id="rId11"/>
    <p:sldId id="307" r:id="rId12"/>
    <p:sldId id="308" r:id="rId13"/>
    <p:sldId id="309" r:id="rId14"/>
    <p:sldId id="310" r:id="rId15"/>
    <p:sldId id="311" r:id="rId16"/>
    <p:sldId id="312" r:id="rId17"/>
    <p:sldId id="313" r:id="rId18"/>
    <p:sldId id="314" r:id="rId19"/>
    <p:sldId id="315" r:id="rId20"/>
    <p:sldId id="316" r:id="rId2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215" autoAdjust="0"/>
  </p:normalViewPr>
  <p:slideViewPr>
    <p:cSldViewPr snapToGrid="0">
      <p:cViewPr varScale="1">
        <p:scale>
          <a:sx n="87" d="100"/>
          <a:sy n="87" d="100"/>
        </p:scale>
        <p:origin x="870"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tshållare för sidhuvud 1"/>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0" i="0" u="none" strike="noStrike" kern="1200" cap="none" spc="0" baseline="0">
              <a:solidFill>
                <a:srgbClr val="000000"/>
              </a:solidFill>
              <a:uFillTx/>
              <a:latin typeface="Calibri"/>
            </a:endParaRPr>
          </a:p>
        </p:txBody>
      </p:sp>
      <p:sp>
        <p:nvSpPr>
          <p:cNvPr id="3" name="Platshållare för datum 2"/>
          <p:cNvSpPr txBox="1">
            <a:spLocks noGrp="1"/>
          </p:cNvSpPr>
          <p:nvPr>
            <p:ph type="dt" sz="quarter"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35B1B64-7303-4080-ACF3-5A65E186D92D}" type="datetime1">
              <a:rPr lang="sv-SE" sz="1200" b="0" i="0" u="none" strike="noStrike" kern="1200" cap="none" spc="0" baseline="0">
                <a:solidFill>
                  <a:srgbClr val="000000"/>
                </a:solidFill>
                <a:uFillTx/>
                <a:latin typeface="Calibri"/>
              </a:rPr>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t>2023-10-25</a:t>
            </a:fld>
            <a:endParaRPr lang="sv-SE" sz="1200" b="0" i="0" u="none" strike="noStrike" kern="1200" cap="none" spc="0" baseline="0">
              <a:solidFill>
                <a:srgbClr val="000000"/>
              </a:solidFill>
              <a:uFillTx/>
              <a:latin typeface="Calibri"/>
            </a:endParaRPr>
          </a:p>
        </p:txBody>
      </p:sp>
      <p:sp>
        <p:nvSpPr>
          <p:cNvPr id="4" name="Platshållare för sidfot 3"/>
          <p:cNvSpPr txBox="1">
            <a:spLocks noGrp="1"/>
          </p:cNvSpPr>
          <p:nvPr>
            <p:ph type="ftr" sz="quarter" idx="2"/>
          </p:nvPr>
        </p:nvSpPr>
        <p:spPr>
          <a:xfrm>
            <a:off x="0"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200" b="0" i="0" u="none" strike="noStrike" kern="1200" cap="none" spc="0" baseline="0">
              <a:solidFill>
                <a:srgbClr val="000000"/>
              </a:solidFill>
              <a:uFillTx/>
              <a:latin typeface="Calibri"/>
            </a:endParaRPr>
          </a:p>
        </p:txBody>
      </p:sp>
      <p:sp>
        <p:nvSpPr>
          <p:cNvPr id="5" name="Platshållare för bildnummer 4"/>
          <p:cNvSpPr txBox="1">
            <a:spLocks noGrp="1"/>
          </p:cNvSpPr>
          <p:nvPr>
            <p:ph type="sldNum" sz="quarter" idx="3"/>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C1B9EBB-9570-4CC9-8E8B-744CA61F2F40}" type="slidenum">
              <a:t>‹#›</a:t>
            </a:fld>
            <a:endParaRPr lang="sv-SE"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365632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tshållare för sidhuvud 1"/>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sv-SE" sz="1200" b="0" i="0" u="none" strike="noStrike" kern="1200" cap="none" spc="0" baseline="0">
                <a:solidFill>
                  <a:srgbClr val="000000"/>
                </a:solidFill>
                <a:uFillTx/>
                <a:latin typeface="Calibri"/>
              </a:defRPr>
            </a:lvl1pPr>
          </a:lstStyle>
          <a:p>
            <a:pPr lvl="0"/>
            <a:endParaRPr lang="sv-SE"/>
          </a:p>
        </p:txBody>
      </p:sp>
      <p:sp>
        <p:nvSpPr>
          <p:cNvPr id="3" name="Platshållare för datum 2"/>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sv-SE" sz="1200" b="0" i="0" u="none" strike="noStrike" kern="1200" cap="none" spc="0" baseline="0">
                <a:solidFill>
                  <a:srgbClr val="000000"/>
                </a:solidFill>
                <a:uFillTx/>
                <a:latin typeface="Calibri"/>
              </a:defRPr>
            </a:lvl1pPr>
          </a:lstStyle>
          <a:p>
            <a:pPr lvl="0"/>
            <a:fld id="{6A9660FD-3BA7-441C-A3C6-D44A76DB6D1E}" type="datetime1">
              <a:rPr lang="sv-SE"/>
              <a:pPr lvl="0"/>
              <a:t>2023-10-25</a:t>
            </a:fld>
            <a:endParaRPr lang="sv-SE"/>
          </a:p>
        </p:txBody>
      </p:sp>
      <p:sp>
        <p:nvSpPr>
          <p:cNvPr id="4" name="Platshållare för bildobjekt 3"/>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Platshållare för anteckningar 4"/>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sv-SE" sz="1200" b="0" i="0" u="none" strike="noStrike" kern="1200" cap="none" spc="0" baseline="0">
                <a:solidFill>
                  <a:srgbClr val="000000"/>
                </a:solidFill>
                <a:uFillTx/>
                <a:latin typeface="Calibri"/>
              </a:defRPr>
            </a:lvl1pPr>
          </a:lstStyle>
          <a:p>
            <a:pPr lvl="0"/>
            <a:endParaRPr lang="sv-SE"/>
          </a:p>
        </p:txBody>
      </p:sp>
      <p:sp>
        <p:nvSpPr>
          <p:cNvPr id="7" name="Platshållare för bildnummer 6"/>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sv-SE" sz="1200" b="0" i="0" u="none" strike="noStrike" kern="1200" cap="none" spc="0" baseline="0">
                <a:solidFill>
                  <a:srgbClr val="000000"/>
                </a:solidFill>
                <a:uFillTx/>
                <a:latin typeface="Calibri"/>
              </a:defRPr>
            </a:lvl1pPr>
          </a:lstStyle>
          <a:p>
            <a:pPr lvl="0"/>
            <a:fld id="{6737C7C8-7D13-4FF6-BF18-1909072EB675}" type="slidenum">
              <a:t>‹#›</a:t>
            </a:fld>
            <a:endParaRPr lang="sv-SE"/>
          </a:p>
        </p:txBody>
      </p:sp>
    </p:spTree>
    <p:extLst>
      <p:ext uri="{BB962C8B-B14F-4D97-AF65-F5344CB8AC3E}">
        <p14:creationId xmlns:p14="http://schemas.microsoft.com/office/powerpoint/2010/main" val="3683252851"/>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sv-SE"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sv-SE"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sv-SE"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sv-SE"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sv-SE"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olksam.se/kundservic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ackf&#246;rbund.com/alla-f%C3%B6reta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uhr.se/bedomning-av-utlandsk-utbildning/bedomningstjanst/" TargetMode="External"/><Relationship Id="rId7" Type="http://schemas.openxmlformats.org/officeDocument/2006/relationships/hyperlink" Target="https://www.antagning.se/se/start"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www.uhr.se/internationella-mojligheter/arbeta-inom-ett-reglerat-yrke/radgivningscentrum/" TargetMode="External"/><Relationship Id="rId5" Type="http://schemas.openxmlformats.org/officeDocument/2006/relationships/hyperlink" Target="https://www.uhr.se/internationella-mojligheter/arbeta-inom-ett-reglerat-yrke/radgivningscentrum/reglerad-utbildning/" TargetMode="External"/><Relationship Id="rId4" Type="http://schemas.openxmlformats.org/officeDocument/2006/relationships/hyperlink" Target="https://www.uhr.se/bedomning-av-utlandsk-utbildning/ansokan/"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migrationsverket.se/download/18.6f22e3491708b85db6e4072/1650450543387/Adressanmalan_andring_Mot93_sv.pdf"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migrationsverket.se/Privatpersoner/Skydd-enligt-massflyktsdirektivet/Efter-beslut-om-uppehallstillstand-enligt-massflyktsdirektivet.html" TargetMode="External"/><Relationship Id="rId4" Type="http://schemas.openxmlformats.org/officeDocument/2006/relationships/hyperlink" Target="https://www.migrationsverket.se/Privatpersoner/Skydd-enligt-massflyktsdirektivet/Efter-beslut-om-uppehallstillstand-enligt-massflyktsdirektivet/Sa-har-fyller-du-i-blanketten-Adressandring-Mot-93.html"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katteverket.se/privat/etjansterochblanketter/blanketterbroschyrer/blanketter/info/7542.4.339cd9fe17d1714c07714f1.html"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skatteverket.se/privat/folkbokforing/flyttatillsverige/informationtilldigsomkommertillsverigefranukraina.4.1657ce2817f5a993c3a2b8.html" TargetMode="Externa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www.workinginsweden.se/" TargetMode="External"/><Relationship Id="rId3" Type="http://schemas.openxmlformats.org/officeDocument/2006/relationships/hyperlink" Target="https://arbetsformedlingen.se/other-languages/ukrainska-ukrainska/svenska/ar-du-fran-ukraina" TargetMode="External"/><Relationship Id="rId7" Type="http://schemas.openxmlformats.org/officeDocument/2006/relationships/hyperlink" Target="https://arbetsformedlingen.se/play"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arbetsformedlingen.se/for-arbetssokande/arbeta-i-sverige" TargetMode="External"/><Relationship Id="rId5" Type="http://schemas.openxmlformats.org/officeDocument/2006/relationships/hyperlink" Target="https://arbetsformedlingen.se/platsbanken/" TargetMode="External"/><Relationship Id="rId4" Type="http://schemas.openxmlformats.org/officeDocument/2006/relationships/hyperlink" Target="https://www.statenssc.se/besok-servicekontor?filter=all#Varaservicekontor"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katteverket.se/privat/etjansterochblanketter/allaetjanster/tjanster/anmalanompreliminaraskatt.4.1c68351d170ce55452745ca.html"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verksamt.se/home"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arbetsformedlingen.se/for-arbetsgivare/anstallningsstod/anstall-med-ekonomiskt-stod"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fackf&#246;rbund.com/vanliga-fragor/vad-ar-ett-kollektivavtal" TargetMode="External"/><Relationship Id="rId5" Type="http://schemas.openxmlformats.org/officeDocument/2006/relationships/hyperlink" Target="https://skatteverket.se/foretag/etjansterochblanketter/blanketterbroschyrer/blanketter/info/1160.4.64a656d113f4c759701233.html" TargetMode="External"/><Relationship Id="rId4" Type="http://schemas.openxmlformats.org/officeDocument/2006/relationships/hyperlink" Target="https://arbetsformedlingen.se/for-arbetssokande/arbeta-i-sverige/rattigheter-och-skyldigheter"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swedishbankers.se/foer-bankkunder/att-bli-bankkund/att-bli-bankkund/"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arn.se/" TargetMode="External"/><Relationship Id="rId4" Type="http://schemas.openxmlformats.org/officeDocument/2006/relationships/hyperlink" Target="https://www.swedishbankers.se/foer-bankkunder/penningtvaett/daerfoer-maaste-banken-staella-fraagor/"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txBox="1">
            <a:spLocks noGrp="1"/>
          </p:cNvSpPr>
          <p:nvPr>
            <p:ph type="body" sz="quarter" idx="1"/>
          </p:nvPr>
        </p:nvSpPr>
        <p:spPr/>
        <p:txBody>
          <a:bodyPr/>
          <a:lstStyle/>
          <a:p>
            <a:pPr lvl="0"/>
            <a:r>
              <a:rPr lang="sv-SE"/>
              <a:t>Hej och välkomna!</a:t>
            </a:r>
          </a:p>
          <a:p>
            <a:pPr lvl="0"/>
            <a:r>
              <a:rPr lang="sv-SE"/>
              <a:t> </a:t>
            </a:r>
          </a:p>
          <a:p>
            <a:pPr lvl="0"/>
            <a:r>
              <a:rPr lang="sv-SE"/>
              <a:t>Idag ska vi prata om fritid, intressen, aktiviteter och olika platser där man kan träffa andra personer. Hur du eller din familj kan vara aktiva på er fritid.</a:t>
            </a:r>
          </a:p>
          <a:p>
            <a:pPr lvl="0"/>
            <a:r>
              <a:rPr lang="sv-SE"/>
              <a:t>Ni har fått en lista med ord som vi ska prata om idag. </a:t>
            </a:r>
          </a:p>
          <a:p>
            <a:pPr lvl="0"/>
            <a:endParaRPr lang="sv-SE"/>
          </a:p>
          <a:p>
            <a:pPr lvl="0"/>
            <a:r>
              <a:rPr lang="sv-SE"/>
              <a:t>Ni får gärna stoppa mig om ni vill säga något eller om det är något ni inte förstår och ni får gärna ta foto av bilderna här och översätta ord i era telefoner.</a:t>
            </a:r>
          </a:p>
          <a:p>
            <a:pPr lvl="0"/>
            <a:endParaRPr lang="sv-SE"/>
          </a:p>
          <a:p>
            <a:pPr lvl="0"/>
            <a:r>
              <a:rPr lang="sv-SE"/>
              <a:t>Jag vet att många av er får mycket information från många personer nu. Det som är viktigt för er är att lära svenska, hitta lägenhet eller hus och hitta arbete. Den här informationen kan inte ge er lägenhet eller arbete – men den är viktig för ert framtida liv i Sverige, och för era barn. </a:t>
            </a:r>
          </a:p>
          <a:p>
            <a:pPr lvl="0"/>
            <a:endParaRPr lang="sv-SE"/>
          </a:p>
          <a:p>
            <a:pPr lvl="0"/>
            <a:r>
              <a:rPr lang="sv-SE"/>
              <a:t>Det vi ska prata om idag är något ni kan prata med alla svenskar om och som kan hjälpa er att träffa fler människor. När man känner fler personer kan det också vara lättare att hitta bostad och arbete.</a:t>
            </a:r>
          </a:p>
          <a:p>
            <a:pPr lvl="0"/>
            <a:endParaRPr lang="sv-SE"/>
          </a:p>
          <a:p>
            <a:pPr lvl="0"/>
            <a:endParaRPr lang="sv-SE"/>
          </a:p>
          <a:p>
            <a:pPr lvl="0"/>
            <a:endParaRPr lang="sv-SE"/>
          </a:p>
        </p:txBody>
      </p:sp>
      <p:sp>
        <p:nvSpPr>
          <p:cNvPr id="4" name="Platshållare för bildnummer 3"/>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DF29FEC-8B2D-44A4-AEED-0099F3FC001E}" type="slidenum">
              <a:t>1</a:t>
            </a:fld>
            <a:endParaRPr lang="sv-SE"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4124497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r>
              <a:rPr lang="sv-SE" dirty="0" smtClean="0"/>
              <a:t>Räkneexempel</a:t>
            </a:r>
            <a:r>
              <a:rPr lang="sv-SE" baseline="0" dirty="0" smtClean="0"/>
              <a:t> 2: Barnen är 9 och 12 år gamla. 61+61+43+50=215 kr/dag</a:t>
            </a:r>
            <a:br>
              <a:rPr lang="sv-SE" baseline="0" dirty="0" smtClean="0"/>
            </a:br>
            <a:r>
              <a:rPr lang="sv-SE" baseline="0" dirty="0" smtClean="0"/>
              <a:t>Boendekostnad: 2100 kr för vuxna och 1050 kr per barn. Man betalar för max två barn.</a:t>
            </a:r>
            <a:br>
              <a:rPr lang="sv-SE" baseline="0" dirty="0" smtClean="0"/>
            </a:br>
            <a:r>
              <a:rPr lang="sv-SE" b="1" baseline="0" dirty="0" smtClean="0"/>
              <a:t>https://www.socialstyrelsen.se/kunskapsstod-och-regler/omraden/ekonomiskt-bistand/provberakning-ekonomiskt-bistand/</a:t>
            </a:r>
            <a:endParaRPr lang="sv-SE" b="1" dirty="0"/>
          </a:p>
        </p:txBody>
      </p:sp>
      <p:sp>
        <p:nvSpPr>
          <p:cNvPr id="4" name="Platshållare för bildnummer 3"/>
          <p:cNvSpPr>
            <a:spLocks noGrp="1"/>
          </p:cNvSpPr>
          <p:nvPr>
            <p:ph type="sldNum" sz="quarter" idx="10"/>
          </p:nvPr>
        </p:nvSpPr>
        <p:spPr/>
        <p:txBody>
          <a:bodyPr/>
          <a:lstStyle/>
          <a:p>
            <a:pPr lvl="0"/>
            <a:fld id="{6737C7C8-7D13-4FF6-BF18-1909072EB675}" type="slidenum">
              <a:rPr lang="sv-SE" smtClean="0"/>
              <a:t>11</a:t>
            </a:fld>
            <a:endParaRPr lang="sv-SE"/>
          </a:p>
        </p:txBody>
      </p:sp>
    </p:spTree>
    <p:extLst>
      <p:ext uri="{BB962C8B-B14F-4D97-AF65-F5344CB8AC3E}">
        <p14:creationId xmlns:p14="http://schemas.microsoft.com/office/powerpoint/2010/main" val="108675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lvl="0"/>
            <a:fld id="{6737C7C8-7D13-4FF6-BF18-1909072EB675}" type="slidenum">
              <a:rPr lang="sv-SE" smtClean="0"/>
              <a:t>12</a:t>
            </a:fld>
            <a:endParaRPr lang="sv-SE"/>
          </a:p>
        </p:txBody>
      </p:sp>
    </p:spTree>
    <p:extLst>
      <p:ext uri="{BB962C8B-B14F-4D97-AF65-F5344CB8AC3E}">
        <p14:creationId xmlns:p14="http://schemas.microsoft.com/office/powerpoint/2010/main" val="332314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pPr rtl="0" fontAlgn="base"/>
            <a:r>
              <a:rPr lang="sv-SE" sz="1200" b="0" i="0" u="none" strike="noStrike" kern="1200" cap="none" spc="0" baseline="0" dirty="0" smtClean="0">
                <a:solidFill>
                  <a:srgbClr val="000000"/>
                </a:solidFill>
                <a:effectLst/>
                <a:uFillTx/>
                <a:latin typeface="Calibri"/>
              </a:rPr>
              <a:t>Det är bra att ha en försäkring. Du kan ha en hemförsäkring även när du är inneboende eller bor på anläggningsboende (ABO). Ofta måste alla vuxna i hushållet ha varsin egen hemförsäkring. Försäkringsbolaget </a:t>
            </a:r>
            <a:r>
              <a:rPr lang="sv-SE" sz="1200" b="0" i="0" u="sng" strike="noStrike" kern="1200" cap="none" spc="0" baseline="0" dirty="0" smtClean="0">
                <a:solidFill>
                  <a:srgbClr val="000000"/>
                </a:solidFill>
                <a:effectLst/>
                <a:uFillTx/>
                <a:latin typeface="Calibri"/>
                <a:hlinkClick r:id="rId3"/>
              </a:rPr>
              <a:t>Folksam</a:t>
            </a:r>
            <a:r>
              <a:rPr lang="sv-SE" sz="1200" b="0" i="0" u="none" strike="noStrike" kern="1200" cap="none" spc="0" baseline="0" dirty="0" smtClean="0">
                <a:solidFill>
                  <a:srgbClr val="000000"/>
                </a:solidFill>
                <a:effectLst/>
                <a:uFillTx/>
                <a:latin typeface="Calibri"/>
              </a:rPr>
              <a:t> erbjuder kundtjänst på flera språk och bra tjänster för dig som har uppehållstillstånd enligt MFD.  </a:t>
            </a:r>
          </a:p>
          <a:p>
            <a:pPr rtl="0" fontAlgn="base"/>
            <a:r>
              <a:rPr lang="sv-SE" sz="1200" b="0" i="0" u="none" strike="noStrike" kern="1200" cap="none" spc="0" baseline="0" dirty="0" smtClean="0">
                <a:solidFill>
                  <a:srgbClr val="000000"/>
                </a:solidFill>
                <a:effectLst/>
                <a:uFillTx/>
                <a:latin typeface="Calibri"/>
              </a:rPr>
              <a:t>Med en hemförsäkring försäkrar du det du äger, så du är skyddad om det skulle brinna eller dina tillhörigheter blir skadat på annat sätt eller blir stulna. </a:t>
            </a:r>
          </a:p>
          <a:p>
            <a:pPr rtl="0" fontAlgn="base"/>
            <a:r>
              <a:rPr lang="sv-SE" sz="1200" b="0" i="0" u="none" strike="noStrike" kern="1200" cap="none" spc="0" baseline="0" dirty="0" smtClean="0">
                <a:solidFill>
                  <a:srgbClr val="000000"/>
                </a:solidFill>
                <a:effectLst/>
                <a:uFillTx/>
                <a:latin typeface="Calibri"/>
              </a:rPr>
              <a:t>Har du ett samordningsnummer kan du också ha sjuk- och olycksfallsförsäkring och trafikförsäkring, men olika regler gäller på olika försäkringsbolag. </a:t>
            </a:r>
          </a:p>
          <a:p>
            <a:pPr rtl="0" fontAlgn="base"/>
            <a:r>
              <a:rPr lang="sv-SE" sz="1200" b="0" i="0" u="none" strike="noStrike" kern="1200" cap="none" spc="0" baseline="0" dirty="0" smtClean="0">
                <a:solidFill>
                  <a:srgbClr val="000000"/>
                </a:solidFill>
                <a:effectLst/>
                <a:uFillTx/>
                <a:latin typeface="Calibri"/>
              </a:rPr>
              <a:t>Det är bra att samla alla försäkringar hos ett försäkringsbolag. </a:t>
            </a:r>
          </a:p>
          <a:p>
            <a:pPr rtl="0" fontAlgn="base"/>
            <a:r>
              <a:rPr lang="sv-SE" sz="1200" b="0" i="0" u="none" strike="noStrike" kern="1200" cap="none" spc="0" baseline="0" dirty="0" smtClean="0">
                <a:solidFill>
                  <a:srgbClr val="000000"/>
                </a:solidFill>
                <a:effectLst/>
                <a:uFillTx/>
                <a:latin typeface="Calibri"/>
              </a:rPr>
              <a:t>Det är också väldigt viktigt, oavsett hur din anställning ser ut, att du är rätt försäkrad på din arbetsplats. Sjukförsäkring, livförsäkring, trygghetsförsäkring vid arbetsskada och tjänstepensionsförsäkring är försäkringar som din arbetsplats enligt kollektivavtal ska kunna erbjuda. </a:t>
            </a:r>
          </a:p>
          <a:p>
            <a:pPr rtl="0" fontAlgn="base"/>
            <a:r>
              <a:rPr lang="sv-SE" sz="1200" b="0" i="0" u="none" strike="noStrike" kern="1200" cap="none" spc="0" baseline="0" dirty="0" smtClean="0">
                <a:solidFill>
                  <a:srgbClr val="000000"/>
                </a:solidFill>
                <a:effectLst/>
                <a:uFillTx/>
                <a:latin typeface="Calibri"/>
              </a:rPr>
              <a:t>Om du är medlem i ett fackförbund kolla upp vilka försäkringar de kan erbjuda dig. Ibland kan de erbjuda försäkringar till rabatterade priser. </a:t>
            </a:r>
          </a:p>
          <a:p>
            <a:endParaRPr lang="sv-SE" dirty="0"/>
          </a:p>
        </p:txBody>
      </p:sp>
      <p:sp>
        <p:nvSpPr>
          <p:cNvPr id="4" name="Platshållare för bildnummer 3"/>
          <p:cNvSpPr>
            <a:spLocks noGrp="1"/>
          </p:cNvSpPr>
          <p:nvPr>
            <p:ph type="sldNum" sz="quarter" idx="10"/>
          </p:nvPr>
        </p:nvSpPr>
        <p:spPr/>
        <p:txBody>
          <a:bodyPr/>
          <a:lstStyle/>
          <a:p>
            <a:pPr lvl="0"/>
            <a:fld id="{6737C7C8-7D13-4FF6-BF18-1909072EB675}" type="slidenum">
              <a:rPr lang="sv-SE" smtClean="0"/>
              <a:t>13</a:t>
            </a:fld>
            <a:endParaRPr lang="sv-SE"/>
          </a:p>
        </p:txBody>
      </p:sp>
    </p:spTree>
    <p:extLst>
      <p:ext uri="{BB962C8B-B14F-4D97-AF65-F5344CB8AC3E}">
        <p14:creationId xmlns:p14="http://schemas.microsoft.com/office/powerpoint/2010/main" val="2582789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pPr rtl="0" fontAlgn="base"/>
            <a:r>
              <a:rPr lang="sv-SE" sz="1200" b="0" i="0" u="none" strike="noStrike" kern="1200" cap="small" spc="0" baseline="0" dirty="0" smtClean="0">
                <a:solidFill>
                  <a:srgbClr val="000000"/>
                </a:solidFill>
                <a:effectLst/>
                <a:uFillTx/>
                <a:latin typeface="Calibri"/>
              </a:rPr>
              <a:t>D</a:t>
            </a:r>
            <a:r>
              <a:rPr lang="sv-SE" sz="1200" b="0" i="0" u="none" strike="noStrike" kern="1200" cap="none" spc="0" baseline="0" dirty="0" smtClean="0">
                <a:solidFill>
                  <a:srgbClr val="000000"/>
                </a:solidFill>
                <a:effectLst/>
                <a:uFillTx/>
                <a:latin typeface="Calibri"/>
              </a:rPr>
              <a:t>et finns </a:t>
            </a:r>
            <a:r>
              <a:rPr lang="sv-SE" sz="1200" b="0" i="0" u="sng" strike="noStrike" kern="1200" cap="none" spc="0" baseline="0" dirty="0" smtClean="0">
                <a:solidFill>
                  <a:srgbClr val="000000"/>
                </a:solidFill>
                <a:effectLst/>
                <a:uFillTx/>
                <a:latin typeface="Calibri"/>
                <a:hlinkClick r:id="rId3"/>
              </a:rPr>
              <a:t>många olika fackförbund</a:t>
            </a:r>
            <a:r>
              <a:rPr lang="sv-SE" sz="1200" b="0" i="0" u="none" strike="noStrike" kern="1200" cap="none" spc="0" baseline="0" dirty="0" smtClean="0">
                <a:solidFill>
                  <a:srgbClr val="000000"/>
                </a:solidFill>
                <a:effectLst/>
                <a:uFillTx/>
                <a:latin typeface="Calibri"/>
              </a:rPr>
              <a:t> som är kopplade till olika branscher. De erbjuder sina medlemmar olika saker, men finns i första hand till för arbetstagare som har problem på sin arbetsplats. Det kan till exempel gälla diskriminering, problem med semester eller sjukersättning. </a:t>
            </a:r>
          </a:p>
          <a:p>
            <a:pPr rtl="0" fontAlgn="base"/>
            <a:r>
              <a:rPr lang="sv-SE" sz="1200" b="0" i="0" u="none" strike="noStrike" kern="1200" cap="none" spc="0" baseline="0" dirty="0" smtClean="0">
                <a:solidFill>
                  <a:srgbClr val="000000"/>
                </a:solidFill>
                <a:effectLst/>
                <a:uFillTx/>
                <a:latin typeface="Calibri"/>
              </a:rPr>
              <a:t>Det kostar pengar att gå med i ett fackförbund. Detsamma gäller med de försäkringar som du skaffar själv.  </a:t>
            </a:r>
          </a:p>
          <a:p>
            <a:pPr rtl="0" fontAlgn="base"/>
            <a:r>
              <a:rPr lang="sv-SE" sz="1200" b="0" i="0" u="none" strike="noStrike" kern="1200" cap="none" spc="0" baseline="0" dirty="0" smtClean="0">
                <a:solidFill>
                  <a:srgbClr val="000000"/>
                </a:solidFill>
                <a:effectLst/>
                <a:uFillTx/>
                <a:latin typeface="Calibri"/>
              </a:rPr>
              <a:t>Undersök vilket fackförbund som passar dig bäst. På din arbetsplats kan du fråga vem som är fackligt ombud och kan ge dig mer information. </a:t>
            </a:r>
          </a:p>
          <a:p>
            <a:endParaRPr lang="sv-SE" dirty="0"/>
          </a:p>
        </p:txBody>
      </p:sp>
      <p:sp>
        <p:nvSpPr>
          <p:cNvPr id="4" name="Platshållare för bildnummer 3"/>
          <p:cNvSpPr>
            <a:spLocks noGrp="1"/>
          </p:cNvSpPr>
          <p:nvPr>
            <p:ph type="sldNum" sz="quarter" idx="10"/>
          </p:nvPr>
        </p:nvSpPr>
        <p:spPr/>
        <p:txBody>
          <a:bodyPr/>
          <a:lstStyle/>
          <a:p>
            <a:pPr lvl="0"/>
            <a:fld id="{6737C7C8-7D13-4FF6-BF18-1909072EB675}" type="slidenum">
              <a:rPr lang="sv-SE" smtClean="0"/>
              <a:t>14</a:t>
            </a:fld>
            <a:endParaRPr lang="sv-SE"/>
          </a:p>
        </p:txBody>
      </p:sp>
    </p:spTree>
    <p:extLst>
      <p:ext uri="{BB962C8B-B14F-4D97-AF65-F5344CB8AC3E}">
        <p14:creationId xmlns:p14="http://schemas.microsoft.com/office/powerpoint/2010/main" val="631638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r>
              <a:rPr lang="sv-SE" sz="1200" b="1" dirty="0" err="1" smtClean="0"/>
              <a:t>Grundvilkor</a:t>
            </a:r>
            <a:r>
              <a:rPr lang="sv-SE" sz="1200" b="1" baseline="0" dirty="0" smtClean="0"/>
              <a:t> och Arbetsvillkor: </a:t>
            </a:r>
            <a:r>
              <a:rPr lang="sv-SE" sz="1200" dirty="0" smtClean="0"/>
              <a:t>Du ska kunna jobba minst tre timmar om dagen (i genomsnitt 17 timmar/vecka). Du ska vara anmäld som arbetssökande på Arbetsförmedlingen och stå till arbetsmarknadens förfogande (grundvillkor). De senaste 12 månaderna ska du ha arbetat i minst 6 månader och ha arbetat minst 60 timmar per månad eller arbetat minst 40 timmar i månaden (420 timmar totalt) under 6 sammanhängande månader (arbetsvillkor).</a:t>
            </a:r>
            <a:endParaRPr lang="sv-SE" dirty="0"/>
          </a:p>
        </p:txBody>
      </p:sp>
      <p:sp>
        <p:nvSpPr>
          <p:cNvPr id="4" name="Platshållare för bildnummer 3"/>
          <p:cNvSpPr>
            <a:spLocks noGrp="1"/>
          </p:cNvSpPr>
          <p:nvPr>
            <p:ph type="sldNum" sz="quarter" idx="10"/>
          </p:nvPr>
        </p:nvSpPr>
        <p:spPr/>
        <p:txBody>
          <a:bodyPr/>
          <a:lstStyle/>
          <a:p>
            <a:pPr lvl="0"/>
            <a:fld id="{6737C7C8-7D13-4FF6-BF18-1909072EB675}" type="slidenum">
              <a:rPr lang="sv-SE" smtClean="0"/>
              <a:t>15</a:t>
            </a:fld>
            <a:endParaRPr lang="sv-SE"/>
          </a:p>
        </p:txBody>
      </p:sp>
    </p:spTree>
    <p:extLst>
      <p:ext uri="{BB962C8B-B14F-4D97-AF65-F5344CB8AC3E}">
        <p14:creationId xmlns:p14="http://schemas.microsoft.com/office/powerpoint/2010/main" val="380719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pPr rtl="0" fontAlgn="base"/>
            <a:r>
              <a:rPr lang="sv-SE" sz="1200" b="0" i="0" u="none" strike="noStrike" kern="1200" cap="none" spc="0" baseline="0" dirty="0" smtClean="0">
                <a:solidFill>
                  <a:srgbClr val="000000"/>
                </a:solidFill>
                <a:effectLst/>
                <a:uFillTx/>
                <a:latin typeface="Calibri"/>
              </a:rPr>
              <a:t>Via </a:t>
            </a:r>
            <a:r>
              <a:rPr lang="sv-SE" sz="1200" b="0" i="0" u="sng" strike="noStrike" kern="1200" cap="none" spc="0" baseline="0" dirty="0" smtClean="0">
                <a:solidFill>
                  <a:srgbClr val="000000"/>
                </a:solidFill>
                <a:effectLst/>
                <a:uFillTx/>
                <a:latin typeface="Calibri"/>
                <a:hlinkClick r:id="rId3"/>
              </a:rPr>
              <a:t>Universitets- och Högskolerådets (UHR) bedömningstjänst</a:t>
            </a:r>
            <a:r>
              <a:rPr lang="sv-SE" sz="1200" b="0" i="0" u="none" strike="noStrike" kern="1200" cap="none" spc="0" baseline="0" dirty="0" smtClean="0">
                <a:solidFill>
                  <a:srgbClr val="000000"/>
                </a:solidFill>
                <a:effectLst/>
                <a:uFillTx/>
                <a:latin typeface="Calibri"/>
              </a:rPr>
              <a:t> kan du som kommer från Ukraina ta reda på vad din utbildning motsvarar i Sverige.  </a:t>
            </a:r>
          </a:p>
          <a:p>
            <a:pPr rtl="0" fontAlgn="base"/>
            <a:r>
              <a:rPr lang="sv-SE" sz="1200" b="0" i="0" u="none" strike="noStrike" kern="1200" cap="none" spc="0" baseline="0" dirty="0" smtClean="0">
                <a:solidFill>
                  <a:srgbClr val="000000"/>
                </a:solidFill>
                <a:effectLst/>
                <a:uFillTx/>
                <a:latin typeface="Calibri"/>
              </a:rPr>
              <a:t>Du kan </a:t>
            </a:r>
            <a:r>
              <a:rPr lang="sv-SE" sz="1200" b="0" i="0" u="sng" strike="noStrike" kern="1200" cap="none" spc="0" baseline="0" dirty="0" smtClean="0">
                <a:solidFill>
                  <a:srgbClr val="000000"/>
                </a:solidFill>
                <a:effectLst/>
                <a:uFillTx/>
                <a:latin typeface="Calibri"/>
                <a:hlinkClick r:id="rId4"/>
              </a:rPr>
              <a:t>ansöka om ett utlåtande</a:t>
            </a:r>
            <a:r>
              <a:rPr lang="sv-SE" sz="1200" b="0" i="0" u="none" strike="noStrike" kern="1200" cap="none" spc="0" baseline="0" dirty="0" smtClean="0">
                <a:solidFill>
                  <a:srgbClr val="000000"/>
                </a:solidFill>
                <a:effectLst/>
                <a:uFillTx/>
                <a:latin typeface="Calibri"/>
              </a:rPr>
              <a:t> där UHR gör en bedömning av dina utbildningsdokument. Detta förutsätter att du har tillgång till dina betyg och intyg.  </a:t>
            </a:r>
          </a:p>
          <a:p>
            <a:pPr rtl="0" fontAlgn="base"/>
            <a:r>
              <a:rPr lang="sv-SE" sz="1200" b="0" i="0" u="none" strike="noStrike" kern="1200" cap="none" spc="0" baseline="0" dirty="0" smtClean="0">
                <a:solidFill>
                  <a:srgbClr val="000000"/>
                </a:solidFill>
                <a:effectLst/>
                <a:uFillTx/>
                <a:latin typeface="Calibri"/>
              </a:rPr>
              <a:t>Det finns reglerade yrken som kräver legitimation eller annan form av erkännande. Om du är utbildad inom ett visst yrke kan det vara bra att ta reda på vilka regler som gäller för just det. Här är en </a:t>
            </a:r>
            <a:r>
              <a:rPr lang="sv-SE" sz="1200" b="0" i="0" u="sng" strike="noStrike" kern="1200" cap="none" spc="0" baseline="0" dirty="0" smtClean="0">
                <a:solidFill>
                  <a:srgbClr val="000000"/>
                </a:solidFill>
                <a:effectLst/>
                <a:uFillTx/>
                <a:latin typeface="Calibri"/>
                <a:hlinkClick r:id="rId5"/>
              </a:rPr>
              <a:t>lista över reglerade yrken</a:t>
            </a:r>
            <a:r>
              <a:rPr lang="sv-SE" sz="1200" b="0" i="0" u="none" strike="noStrike" kern="1200" cap="none" spc="0" baseline="0" dirty="0" smtClean="0">
                <a:solidFill>
                  <a:srgbClr val="000000"/>
                </a:solidFill>
                <a:effectLst/>
                <a:uFillTx/>
                <a:latin typeface="Calibri"/>
              </a:rPr>
              <a:t>. Mer information finns på </a:t>
            </a:r>
            <a:r>
              <a:rPr lang="sv-SE" sz="1200" b="0" i="0" u="sng" strike="noStrike" kern="1200" cap="none" spc="0" baseline="0" dirty="0" err="1" smtClean="0">
                <a:solidFill>
                  <a:srgbClr val="000000"/>
                </a:solidFill>
                <a:effectLst/>
                <a:uFillTx/>
                <a:latin typeface="Calibri"/>
                <a:hlinkClick r:id="rId6"/>
              </a:rPr>
              <a:t>UHRs</a:t>
            </a:r>
            <a:r>
              <a:rPr lang="sv-SE" sz="1200" b="0" i="0" u="sng" strike="noStrike" kern="1200" cap="none" spc="0" baseline="0" dirty="0" smtClean="0">
                <a:solidFill>
                  <a:srgbClr val="000000"/>
                </a:solidFill>
                <a:effectLst/>
                <a:uFillTx/>
                <a:latin typeface="Calibri"/>
                <a:hlinkClick r:id="rId6"/>
              </a:rPr>
              <a:t> rådgivningscentrum för reglerade yrken</a:t>
            </a:r>
            <a:r>
              <a:rPr lang="sv-SE" sz="1200" b="0" i="0" u="none" strike="noStrike" kern="1200" cap="none" spc="0" baseline="0" dirty="0" smtClean="0">
                <a:solidFill>
                  <a:srgbClr val="000000"/>
                </a:solidFill>
                <a:effectLst/>
                <a:uFillTx/>
                <a:latin typeface="Calibri"/>
              </a:rPr>
              <a:t>.   </a:t>
            </a:r>
          </a:p>
          <a:p>
            <a:pPr rtl="0" fontAlgn="base"/>
            <a:r>
              <a:rPr lang="sv-SE" sz="1200" b="0" i="0" u="none" strike="noStrike" kern="1200" cap="none" spc="0" baseline="0" dirty="0" smtClean="0">
                <a:solidFill>
                  <a:srgbClr val="000000"/>
                </a:solidFill>
                <a:effectLst/>
                <a:uFillTx/>
                <a:latin typeface="Calibri"/>
              </a:rPr>
              <a:t>För att studera på universitets- och högskolenivå behöver du inte vänta på ett utlåtande, utan en bedömning görs under antagningsprocessen. Du kan söka till utbildningar på högskolenivå på </a:t>
            </a:r>
            <a:r>
              <a:rPr lang="sv-SE" sz="1200" b="0" i="0" u="sng" strike="noStrike" kern="1200" cap="none" spc="0" baseline="0" dirty="0" smtClean="0">
                <a:solidFill>
                  <a:srgbClr val="000000"/>
                </a:solidFill>
                <a:effectLst/>
                <a:uFillTx/>
                <a:latin typeface="Calibri"/>
                <a:hlinkClick r:id="rId7"/>
              </a:rPr>
              <a:t>Antagning.se</a:t>
            </a:r>
            <a:r>
              <a:rPr lang="sv-SE" sz="1200" b="0" i="0" u="none" strike="noStrike" kern="1200" cap="none" spc="0" baseline="0" dirty="0" smtClean="0">
                <a:solidFill>
                  <a:srgbClr val="000000"/>
                </a:solidFill>
                <a:effectLst/>
                <a:uFillTx/>
                <a:latin typeface="Calibri"/>
              </a:rPr>
              <a:t> </a:t>
            </a:r>
          </a:p>
          <a:p>
            <a:endParaRPr lang="sv-SE" dirty="0"/>
          </a:p>
        </p:txBody>
      </p:sp>
      <p:sp>
        <p:nvSpPr>
          <p:cNvPr id="4" name="Platshållare för bildnummer 3"/>
          <p:cNvSpPr>
            <a:spLocks noGrp="1"/>
          </p:cNvSpPr>
          <p:nvPr>
            <p:ph type="sldNum" sz="quarter" idx="10"/>
          </p:nvPr>
        </p:nvSpPr>
        <p:spPr/>
        <p:txBody>
          <a:bodyPr/>
          <a:lstStyle/>
          <a:p>
            <a:pPr lvl="0"/>
            <a:fld id="{6737C7C8-7D13-4FF6-BF18-1909072EB675}" type="slidenum">
              <a:rPr lang="sv-SE" smtClean="0"/>
              <a:t>17</a:t>
            </a:fld>
            <a:endParaRPr lang="sv-SE"/>
          </a:p>
        </p:txBody>
      </p:sp>
    </p:spTree>
    <p:extLst>
      <p:ext uri="{BB962C8B-B14F-4D97-AF65-F5344CB8AC3E}">
        <p14:creationId xmlns:p14="http://schemas.microsoft.com/office/powerpoint/2010/main" val="2458003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lvl="0"/>
            <a:fld id="{6737C7C8-7D13-4FF6-BF18-1909072EB675}" type="slidenum">
              <a:rPr lang="sv-SE" smtClean="0"/>
              <a:t>18</a:t>
            </a:fld>
            <a:endParaRPr lang="sv-SE"/>
          </a:p>
        </p:txBody>
      </p:sp>
    </p:spTree>
    <p:extLst>
      <p:ext uri="{BB962C8B-B14F-4D97-AF65-F5344CB8AC3E}">
        <p14:creationId xmlns:p14="http://schemas.microsoft.com/office/powerpoint/2010/main" val="3567364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txBox="1">
            <a:spLocks noGrp="1"/>
          </p:cNvSpPr>
          <p:nvPr>
            <p:ph type="body" sz="quarter" idx="1"/>
          </p:nvPr>
        </p:nvSpPr>
        <p:spPr/>
        <p:txBody>
          <a:bodyPr/>
          <a:lstStyle/>
          <a:p>
            <a:endParaRPr lang="sv-SE"/>
          </a:p>
        </p:txBody>
      </p:sp>
      <p:sp>
        <p:nvSpPr>
          <p:cNvPr id="4" name="Platshållare för bildnummer 3"/>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4130B6A-84E9-47B8-976E-8456F1B2B134}" type="slidenum">
              <a:t>19</a:t>
            </a:fld>
            <a:endParaRPr lang="sv-SE"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653558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txBox="1">
            <a:spLocks noGrp="1"/>
          </p:cNvSpPr>
          <p:nvPr>
            <p:ph type="body" sz="quarter" idx="1"/>
          </p:nvPr>
        </p:nvSpPr>
        <p:spPr/>
        <p:txBody>
          <a:bodyPr/>
          <a:lstStyle/>
          <a:p>
            <a:pPr fontAlgn="base"/>
            <a:r>
              <a:rPr lang="sv-SE" sz="1200" dirty="0" smtClean="0"/>
              <a:t>Som skyddssökande enligt massflyktsdirektivet (MFD) får du ett uppehållstillståndskort (</a:t>
            </a:r>
            <a:r>
              <a:rPr lang="sv-SE" sz="1200" dirty="0" err="1" smtClean="0"/>
              <a:t>UT-kort</a:t>
            </a:r>
            <a:r>
              <a:rPr lang="sv-SE" sz="1200" dirty="0" smtClean="0"/>
              <a:t>). </a:t>
            </a:r>
            <a:br>
              <a:rPr lang="sv-SE" sz="1200" dirty="0" smtClean="0"/>
            </a:br>
            <a:r>
              <a:rPr lang="sv-SE" sz="1200" dirty="0" smtClean="0"/>
              <a:t>Ditt tillstånd varar till den 4 mars 2025.  </a:t>
            </a:r>
          </a:p>
          <a:p>
            <a:pPr fontAlgn="base"/>
            <a:r>
              <a:rPr lang="sv-SE" sz="1200" dirty="0" smtClean="0"/>
              <a:t>Det är viktigt att du meddelar din boendeadress till Migrationsverket och ändrar den så fort du flyttar så att du får all din post. Detta ska göras på Migrationsverkets blankett </a:t>
            </a:r>
            <a:r>
              <a:rPr lang="sv-SE" sz="1200" u="sng" dirty="0" smtClean="0">
                <a:hlinkClick r:id="rId3"/>
              </a:rPr>
              <a:t>”Adressanmälan/Adressändring”</a:t>
            </a:r>
            <a:r>
              <a:rPr lang="sv-SE" sz="1200" cap="small" dirty="0" smtClean="0"/>
              <a:t>. </a:t>
            </a:r>
            <a:r>
              <a:rPr lang="sv-SE" sz="1200" dirty="0" smtClean="0"/>
              <a:t>Här kan du hitta en manual för </a:t>
            </a:r>
            <a:r>
              <a:rPr lang="sv-SE" sz="1200" u="sng" dirty="0" smtClean="0">
                <a:hlinkClick r:id="rId4"/>
              </a:rPr>
              <a:t>hur du fyller i blanketten.</a:t>
            </a:r>
            <a:r>
              <a:rPr lang="sv-SE" sz="1200" dirty="0" smtClean="0"/>
              <a:t> </a:t>
            </a:r>
          </a:p>
          <a:p>
            <a:pPr fontAlgn="base"/>
            <a:r>
              <a:rPr lang="sv-SE" sz="1200" dirty="0" smtClean="0"/>
              <a:t>När du får beslut om uppehållstillstånd enligt MFD begär Migrationsverket ut ett samordningsnummer till dig från Skatteverket. Samordningsnumret är ett komplement till ditt </a:t>
            </a:r>
            <a:r>
              <a:rPr lang="sv-SE" sz="1200" dirty="0" err="1" smtClean="0"/>
              <a:t>UT-kort</a:t>
            </a:r>
            <a:r>
              <a:rPr lang="sv-SE" sz="1200" dirty="0" smtClean="0"/>
              <a:t> och underlättar i din kontakt med myndigheter och när du söker jobb eller ska öppna ett bankkonto. </a:t>
            </a:r>
          </a:p>
          <a:p>
            <a:pPr fontAlgn="base"/>
            <a:r>
              <a:rPr lang="sv-SE" sz="1200" dirty="0" smtClean="0"/>
              <a:t>För att du ska kunna få ett samordningsnummer behöver du: </a:t>
            </a:r>
          </a:p>
          <a:p>
            <a:pPr fontAlgn="base"/>
            <a:r>
              <a:rPr lang="sv-SE" sz="1200" dirty="0" smtClean="0"/>
              <a:t>Ett beslut om uppehållstillstånd enligt MFD </a:t>
            </a:r>
          </a:p>
          <a:p>
            <a:pPr fontAlgn="base"/>
            <a:r>
              <a:rPr lang="sv-SE" sz="1200" dirty="0" smtClean="0"/>
              <a:t>Visat giltiga identitetshandlingar i samband med din ansökan </a:t>
            </a:r>
          </a:p>
          <a:p>
            <a:pPr fontAlgn="base"/>
            <a:r>
              <a:rPr lang="sv-SE" sz="1200" dirty="0" smtClean="0"/>
              <a:t>Lämnat fingeravtryck och fotograferats till ditt </a:t>
            </a:r>
            <a:r>
              <a:rPr lang="sv-SE" sz="1200" dirty="0" err="1" smtClean="0"/>
              <a:t>UT-kort</a:t>
            </a:r>
            <a:r>
              <a:rPr lang="sv-SE" sz="1200" dirty="0" smtClean="0"/>
              <a:t> </a:t>
            </a:r>
          </a:p>
          <a:p>
            <a:pPr fontAlgn="base"/>
            <a:r>
              <a:rPr lang="sv-SE" sz="1200" dirty="0" smtClean="0"/>
              <a:t>Meddelat en mer varaktig hemadress till Migrationsverket </a:t>
            </a:r>
          </a:p>
          <a:p>
            <a:pPr fontAlgn="base"/>
            <a:r>
              <a:rPr lang="sv-SE" sz="1200" dirty="0" smtClean="0"/>
              <a:t>Du som har fått uppehållstillstånd enligt MFD och är över 16 år har rätt att arbeta i Sverige. </a:t>
            </a:r>
          </a:p>
          <a:p>
            <a:pPr fontAlgn="base"/>
            <a:r>
              <a:rPr lang="sv-SE" sz="1200" dirty="0" smtClean="0"/>
              <a:t>Mer information om vad som gäller för dig med uppehållstillstånd enligt MDF finns på </a:t>
            </a:r>
            <a:br>
              <a:rPr lang="sv-SE" sz="1200" dirty="0" smtClean="0"/>
            </a:br>
            <a:r>
              <a:rPr lang="sv-SE" sz="1200" u="sng" dirty="0" smtClean="0">
                <a:hlinkClick r:id="rId5"/>
              </a:rPr>
              <a:t>Migrationsverkets hemsida</a:t>
            </a:r>
            <a:r>
              <a:rPr lang="sv-SE" sz="1200" dirty="0" smtClean="0"/>
              <a:t>. Informationen finns på ukrainska, ryska och engelska. </a:t>
            </a:r>
          </a:p>
          <a:p>
            <a:pPr lvl="0"/>
            <a:endParaRPr lang="en-GB" dirty="0"/>
          </a:p>
        </p:txBody>
      </p:sp>
      <p:sp>
        <p:nvSpPr>
          <p:cNvPr id="4" name="Platshållare för bildnummer 3"/>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4278707-E907-479C-92C5-39DEB5E4FCF4}" type="slidenum">
              <a:t>2</a:t>
            </a:fld>
            <a:endParaRPr lang="sv-SE"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718473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txBox="1">
            <a:spLocks noGrp="1"/>
          </p:cNvSpPr>
          <p:nvPr>
            <p:ph type="body" sz="quarter" idx="1"/>
          </p:nvPr>
        </p:nvSpPr>
        <p:spPr/>
        <p:txBody>
          <a:bodyPr/>
          <a:lstStyle/>
          <a:p>
            <a:pPr rtl="0" fontAlgn="base"/>
            <a:r>
              <a:rPr lang="sv-SE" sz="1200" b="0" i="0" u="none" strike="noStrike" kern="1200" cap="none" spc="0" baseline="0" dirty="0" smtClean="0">
                <a:solidFill>
                  <a:srgbClr val="000000"/>
                </a:solidFill>
                <a:effectLst/>
                <a:uFillTx/>
                <a:latin typeface="Calibri"/>
              </a:rPr>
              <a:t>Det är Skatteverket som utfärdar samordningsnummer. </a:t>
            </a:r>
          </a:p>
          <a:p>
            <a:pPr rtl="0" fontAlgn="base"/>
            <a:r>
              <a:rPr lang="sv-SE" sz="1200" b="0" i="0" u="none" strike="noStrike" kern="1200" cap="none" spc="0" baseline="0" dirty="0" smtClean="0">
                <a:solidFill>
                  <a:srgbClr val="000000"/>
                </a:solidFill>
                <a:effectLst/>
                <a:uFillTx/>
                <a:latin typeface="Calibri"/>
              </a:rPr>
              <a:t>Migrationsverket begär ut ett samordningsnummer till dig och du behöver inte besöka ett servicekontor själv. </a:t>
            </a:r>
          </a:p>
          <a:p>
            <a:pPr rtl="0" fontAlgn="base"/>
            <a:r>
              <a:rPr lang="sv-SE" sz="1200" b="0" i="0" u="none" strike="noStrike" kern="1200" cap="none" spc="0" baseline="0" dirty="0" smtClean="0">
                <a:solidFill>
                  <a:srgbClr val="000000"/>
                </a:solidFill>
                <a:effectLst/>
                <a:uFillTx/>
                <a:latin typeface="Calibri"/>
              </a:rPr>
              <a:t>Det kan ta några veckor efter att du fått ditt uppehållstillstånd innan du får ditt samordningsnummer. </a:t>
            </a:r>
          </a:p>
          <a:p>
            <a:pPr rtl="0" fontAlgn="base"/>
            <a:r>
              <a:rPr lang="sv-SE" sz="1200" b="0" i="0" u="none" strike="noStrike" kern="1200" cap="none" spc="0" baseline="0" dirty="0" smtClean="0">
                <a:solidFill>
                  <a:srgbClr val="000000"/>
                </a:solidFill>
                <a:effectLst/>
                <a:uFillTx/>
                <a:latin typeface="Calibri"/>
              </a:rPr>
              <a:t>När du fått ditt samordningsnummer måste du meddela </a:t>
            </a:r>
            <a:r>
              <a:rPr lang="sv-SE" sz="1200" b="0" i="1" u="none" strike="noStrike" kern="1200" cap="none" spc="0" baseline="0" dirty="0" smtClean="0">
                <a:solidFill>
                  <a:srgbClr val="000000"/>
                </a:solidFill>
                <a:effectLst/>
                <a:uFillTx/>
                <a:latin typeface="Calibri"/>
              </a:rPr>
              <a:t>både</a:t>
            </a:r>
            <a:r>
              <a:rPr lang="sv-SE" sz="1200" b="0" i="0" u="none" strike="noStrike" kern="1200" cap="none" spc="0" baseline="0" dirty="0" smtClean="0">
                <a:solidFill>
                  <a:srgbClr val="000000"/>
                </a:solidFill>
                <a:effectLst/>
                <a:uFillTx/>
                <a:latin typeface="Calibri"/>
              </a:rPr>
              <a:t> Migrationsverket och Skatteverket om du byter adress. </a:t>
            </a:r>
            <a:r>
              <a:rPr lang="sv-SE" sz="1200" b="0" i="0" u="sng" strike="noStrike" kern="1200" cap="none" spc="0" baseline="0" dirty="0" smtClean="0">
                <a:solidFill>
                  <a:srgbClr val="000000"/>
                </a:solidFill>
                <a:effectLst/>
                <a:uFillTx/>
                <a:latin typeface="Calibri"/>
                <a:hlinkClick r:id="rId3"/>
              </a:rPr>
              <a:t>Skatteverkets blankett för att meddela adressändring finns här</a:t>
            </a:r>
            <a:r>
              <a:rPr lang="sv-SE" sz="1200" b="0" i="0" u="none" strike="noStrike" kern="1200" cap="none" spc="0" baseline="0" dirty="0" smtClean="0">
                <a:solidFill>
                  <a:srgbClr val="000000"/>
                </a:solidFill>
                <a:effectLst/>
                <a:uFillTx/>
                <a:latin typeface="Calibri"/>
              </a:rPr>
              <a:t>.  </a:t>
            </a:r>
          </a:p>
          <a:p>
            <a:pPr rtl="0" fontAlgn="base"/>
            <a:r>
              <a:rPr lang="sv-SE" sz="1200" b="0" i="0" u="none" strike="noStrike" kern="1200" cap="none" spc="0" baseline="0" dirty="0" smtClean="0">
                <a:solidFill>
                  <a:srgbClr val="000000"/>
                </a:solidFill>
                <a:effectLst/>
                <a:uFillTx/>
                <a:latin typeface="Calibri"/>
              </a:rPr>
              <a:t>Väljer du att lämna Sverige ska du kontakta Skatteverket och meddela att du inte längre har något behov av samordningsnumret. </a:t>
            </a:r>
          </a:p>
          <a:p>
            <a:pPr rtl="0" fontAlgn="base"/>
            <a:r>
              <a:rPr lang="sv-SE" sz="1200" b="0" i="0" u="none" strike="noStrike" kern="1200" cap="none" spc="0" baseline="0" dirty="0" smtClean="0">
                <a:solidFill>
                  <a:srgbClr val="000000"/>
                </a:solidFill>
                <a:effectLst/>
                <a:uFillTx/>
                <a:latin typeface="Calibri"/>
              </a:rPr>
              <a:t>Här finns </a:t>
            </a:r>
            <a:r>
              <a:rPr lang="sv-SE" sz="1200" b="0" i="0" u="sng" strike="noStrike" kern="1200" cap="none" spc="0" baseline="0" dirty="0" smtClean="0">
                <a:solidFill>
                  <a:srgbClr val="000000"/>
                </a:solidFill>
                <a:effectLst/>
                <a:uFillTx/>
                <a:latin typeface="Calibri"/>
                <a:hlinkClick r:id="rId4"/>
              </a:rPr>
              <a:t>mer information om samordningsnummer</a:t>
            </a:r>
            <a:r>
              <a:rPr lang="sv-SE" sz="1200" b="0" i="0" u="none" strike="noStrike" kern="1200" cap="none" spc="0" baseline="0" dirty="0" smtClean="0">
                <a:solidFill>
                  <a:srgbClr val="000000"/>
                </a:solidFill>
                <a:effectLst/>
                <a:uFillTx/>
                <a:latin typeface="Calibri"/>
              </a:rPr>
              <a:t>. </a:t>
            </a:r>
          </a:p>
          <a:p>
            <a:pPr lvl="0"/>
            <a:endParaRPr lang="en-GB" dirty="0"/>
          </a:p>
        </p:txBody>
      </p:sp>
      <p:sp>
        <p:nvSpPr>
          <p:cNvPr id="4" name="Platshållare för bildnummer 3"/>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4278707-E907-479C-92C5-39DEB5E4FCF4}" type="slidenum">
              <a:t>3</a:t>
            </a:fld>
            <a:endParaRPr lang="sv-SE"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210578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pPr rtl="0" fontAlgn="base"/>
            <a:r>
              <a:rPr lang="sv-SE" sz="1200" b="0" i="0" u="none" strike="noStrike" kern="1200" cap="none" spc="0" baseline="0" dirty="0" smtClean="0">
                <a:solidFill>
                  <a:srgbClr val="000000"/>
                </a:solidFill>
                <a:effectLst/>
                <a:uFillTx/>
                <a:latin typeface="Calibri"/>
              </a:rPr>
              <a:t>Med </a:t>
            </a:r>
            <a:r>
              <a:rPr lang="sv-SE" sz="1200" b="0" i="0" u="none" strike="noStrike" kern="1200" cap="none" spc="0" baseline="0" dirty="0" err="1" smtClean="0">
                <a:solidFill>
                  <a:srgbClr val="000000"/>
                </a:solidFill>
                <a:effectLst/>
                <a:uFillTx/>
                <a:latin typeface="Calibri"/>
              </a:rPr>
              <a:t>UT-kort</a:t>
            </a:r>
            <a:r>
              <a:rPr lang="sv-SE" sz="1200" b="0" i="0" u="none" strike="noStrike" kern="1200" cap="none" spc="0" baseline="0" dirty="0" smtClean="0">
                <a:solidFill>
                  <a:srgbClr val="000000"/>
                </a:solidFill>
                <a:effectLst/>
                <a:uFillTx/>
                <a:latin typeface="Calibri"/>
              </a:rPr>
              <a:t> enligt MFD kan du som är arbetssökande skriva in dig på </a:t>
            </a:r>
            <a:r>
              <a:rPr lang="sv-SE" sz="1200" b="0" i="0" u="sng" strike="noStrike" kern="1200" cap="none" spc="0" baseline="0" dirty="0" smtClean="0">
                <a:solidFill>
                  <a:srgbClr val="000000"/>
                </a:solidFill>
                <a:effectLst/>
                <a:uFillTx/>
                <a:latin typeface="Calibri"/>
                <a:hlinkClick r:id="rId3"/>
              </a:rPr>
              <a:t>Arbetsförmedlingen</a:t>
            </a:r>
            <a:r>
              <a:rPr lang="sv-SE" sz="1200" b="0" i="0" u="none" strike="noStrike" kern="1200" cap="none" spc="0" baseline="0" dirty="0" smtClean="0">
                <a:solidFill>
                  <a:srgbClr val="000000"/>
                </a:solidFill>
                <a:effectLst/>
                <a:uFillTx/>
                <a:latin typeface="Calibri"/>
              </a:rPr>
              <a:t>. Det gör du genom att besöka ett </a:t>
            </a:r>
            <a:r>
              <a:rPr lang="sv-SE" sz="1200" b="0" i="0" u="sng" strike="noStrike" kern="1200" cap="none" spc="0" baseline="0" dirty="0" smtClean="0">
                <a:solidFill>
                  <a:srgbClr val="000000"/>
                </a:solidFill>
                <a:effectLst/>
                <a:uFillTx/>
                <a:latin typeface="Calibri"/>
                <a:hlinkClick r:id="rId4"/>
              </a:rPr>
              <a:t>servicekontor (statens servicecenter)</a:t>
            </a:r>
            <a:r>
              <a:rPr lang="sv-SE" sz="1200" b="0" i="0" u="none" strike="noStrike" kern="1200" cap="none" spc="0" baseline="0" dirty="0" smtClean="0">
                <a:solidFill>
                  <a:srgbClr val="000000"/>
                </a:solidFill>
                <a:effectLst/>
                <a:uFillTx/>
                <a:latin typeface="Calibri"/>
              </a:rPr>
              <a:t>. </a:t>
            </a:r>
          </a:p>
          <a:p>
            <a:pPr rtl="0" fontAlgn="base"/>
            <a:r>
              <a:rPr lang="sv-SE" sz="1200" b="0" i="0" u="none" strike="noStrike" kern="1200" cap="none" spc="0" baseline="0" dirty="0" smtClean="0">
                <a:solidFill>
                  <a:srgbClr val="000000"/>
                </a:solidFill>
                <a:effectLst/>
                <a:uFillTx/>
                <a:latin typeface="Calibri"/>
              </a:rPr>
              <a:t>Ta med dig giltig legitimation, till exempel ett pass eller </a:t>
            </a:r>
            <a:r>
              <a:rPr lang="sv-SE" sz="1200" b="0" i="0" u="none" strike="noStrike" kern="1200" cap="none" spc="0" baseline="0" dirty="0" err="1" smtClean="0">
                <a:solidFill>
                  <a:srgbClr val="000000"/>
                </a:solidFill>
                <a:effectLst/>
                <a:uFillTx/>
                <a:latin typeface="Calibri"/>
              </a:rPr>
              <a:t>UT-kortet</a:t>
            </a:r>
            <a:r>
              <a:rPr lang="sv-SE" sz="1200" b="0" i="0" u="none" strike="noStrike" kern="1200" cap="none" spc="0" baseline="0" dirty="0" smtClean="0">
                <a:solidFill>
                  <a:srgbClr val="000000"/>
                </a:solidFill>
                <a:effectLst/>
                <a:uFillTx/>
                <a:latin typeface="Calibri"/>
              </a:rPr>
              <a:t> du fått från Migrationsverket. Ta också med ditt samordningsnummer om du fått det. </a:t>
            </a:r>
          </a:p>
          <a:p>
            <a:pPr rtl="0" fontAlgn="base"/>
            <a:r>
              <a:rPr lang="sv-SE" sz="1200" b="0" i="0" u="none" strike="noStrike" kern="1200" cap="none" spc="0" baseline="0" dirty="0" smtClean="0">
                <a:solidFill>
                  <a:srgbClr val="000000"/>
                </a:solidFill>
                <a:effectLst/>
                <a:uFillTx/>
                <a:latin typeface="Calibri"/>
              </a:rPr>
              <a:t> Efter inskrivningen kommer du erbjudas ett planeringssamtal där du och en arbetsförmedlare går igenom vilket stöd du behöver. Om du har tillgång till dina betyg eller andra intyg, ta med dessa till planeringssamtalet. </a:t>
            </a:r>
          </a:p>
          <a:p>
            <a:pPr rtl="0" fontAlgn="base"/>
            <a:r>
              <a:rPr lang="sv-SE" sz="1200" b="0" i="0" u="none" strike="noStrike" kern="1200" cap="none" spc="0" baseline="0" dirty="0" smtClean="0">
                <a:solidFill>
                  <a:srgbClr val="000000"/>
                </a:solidFill>
                <a:effectLst/>
                <a:uFillTx/>
                <a:latin typeface="Calibri"/>
              </a:rPr>
              <a:t>Du kan söka jobb via Arbetsförmedlingens verktyg </a:t>
            </a:r>
            <a:r>
              <a:rPr lang="sv-SE" sz="1200" b="0" i="0" u="sng" strike="noStrike" kern="1200" cap="none" spc="0" baseline="0" dirty="0" smtClean="0">
                <a:solidFill>
                  <a:srgbClr val="000000"/>
                </a:solidFill>
                <a:effectLst/>
                <a:uFillTx/>
                <a:latin typeface="Calibri"/>
                <a:hlinkClick r:id="rId5"/>
              </a:rPr>
              <a:t>Platsbanken</a:t>
            </a:r>
            <a:r>
              <a:rPr lang="sv-SE" sz="1200" b="0" i="0" u="none" strike="noStrike" kern="1200" cap="none" spc="0" baseline="0" dirty="0" smtClean="0">
                <a:solidFill>
                  <a:srgbClr val="000000"/>
                </a:solidFill>
                <a:effectLst/>
                <a:uFillTx/>
                <a:latin typeface="Calibri"/>
              </a:rPr>
              <a:t>, men informationen om jobben är oftast på svenska. </a:t>
            </a:r>
          </a:p>
          <a:p>
            <a:pPr rtl="0" fontAlgn="base"/>
            <a:r>
              <a:rPr lang="sv-SE" sz="1200" b="0" i="0" u="none" strike="noStrike" kern="1200" cap="none" spc="0" baseline="0" dirty="0" smtClean="0">
                <a:solidFill>
                  <a:srgbClr val="000000"/>
                </a:solidFill>
                <a:effectLst/>
                <a:uFillTx/>
                <a:latin typeface="Calibri"/>
              </a:rPr>
              <a:t>Med uppehållstillstånd enligt MFD har du rätt till vissa arbetsmarknadsinsatser och anställningar med stöd. Det finns olika krav kopplat till de olika stöden. På Arbetsförmedlingens hemsida finns </a:t>
            </a:r>
            <a:r>
              <a:rPr lang="sv-SE" sz="1200" b="0" i="0" u="sng" strike="noStrike" kern="1200" cap="none" spc="0" baseline="0" dirty="0" smtClean="0">
                <a:solidFill>
                  <a:srgbClr val="000000"/>
                </a:solidFill>
                <a:effectLst/>
                <a:uFillTx/>
                <a:latin typeface="Calibri"/>
                <a:hlinkClick r:id="rId3"/>
              </a:rPr>
              <a:t>samlad information till arbetssökande med uppehållstillstånd enligt MFD</a:t>
            </a:r>
            <a:r>
              <a:rPr lang="sv-SE" sz="1200" b="0" i="0" u="none" strike="noStrike" kern="1200" cap="none" spc="0" baseline="0" dirty="0" smtClean="0">
                <a:solidFill>
                  <a:srgbClr val="000000"/>
                </a:solidFill>
                <a:effectLst/>
                <a:uFillTx/>
                <a:latin typeface="Calibri"/>
              </a:rPr>
              <a:t>. Längst ned på sidan finns listan över olika anställningsstöd som är tillgängliga. </a:t>
            </a:r>
          </a:p>
          <a:p>
            <a:pPr rtl="0" fontAlgn="base"/>
            <a:r>
              <a:rPr lang="sv-SE" sz="1200" b="0" i="0" u="none" strike="noStrike" kern="1200" cap="none" spc="0" baseline="0" dirty="0" smtClean="0">
                <a:solidFill>
                  <a:srgbClr val="000000"/>
                </a:solidFill>
                <a:effectLst/>
                <a:uFillTx/>
                <a:latin typeface="Calibri"/>
              </a:rPr>
              <a:t>På Arbetsförmedlingens hemsida kan du läsa om </a:t>
            </a:r>
            <a:r>
              <a:rPr lang="sv-SE" sz="1200" b="0" i="0" u="sng" strike="noStrike" kern="1200" cap="none" spc="0" baseline="0" dirty="0" smtClean="0">
                <a:solidFill>
                  <a:srgbClr val="000000"/>
                </a:solidFill>
                <a:effectLst/>
                <a:uFillTx/>
                <a:latin typeface="Calibri"/>
                <a:hlinkClick r:id="rId6"/>
              </a:rPr>
              <a:t>rättigheter, skyldigheter, lön och förmåner för arbetstagare på den svenska arbetsmarknaden</a:t>
            </a:r>
            <a:r>
              <a:rPr lang="sv-SE" sz="1200" b="0" i="0" u="none" strike="noStrike" kern="1200" cap="none" spc="0" baseline="0" dirty="0" smtClean="0">
                <a:solidFill>
                  <a:srgbClr val="000000"/>
                </a:solidFill>
                <a:effectLst/>
                <a:uFillTx/>
                <a:latin typeface="Calibri"/>
              </a:rPr>
              <a:t>. Informationen finns på flera olika språk. </a:t>
            </a:r>
          </a:p>
          <a:p>
            <a:pPr rtl="0" fontAlgn="base"/>
            <a:r>
              <a:rPr lang="sv-SE" sz="1200" b="0" i="0" u="none" strike="noStrike" kern="1200" cap="none" spc="0" baseline="0" dirty="0" smtClean="0">
                <a:solidFill>
                  <a:srgbClr val="000000"/>
                </a:solidFill>
                <a:effectLst/>
                <a:uFillTx/>
                <a:latin typeface="Calibri"/>
              </a:rPr>
              <a:t>På </a:t>
            </a:r>
            <a:r>
              <a:rPr lang="sv-SE" sz="1200" b="0" i="0" u="sng" strike="noStrike" kern="1200" cap="none" spc="0" baseline="0" dirty="0" smtClean="0">
                <a:solidFill>
                  <a:srgbClr val="000000"/>
                </a:solidFill>
                <a:effectLst/>
                <a:uFillTx/>
                <a:latin typeface="Calibri"/>
                <a:hlinkClick r:id="rId7"/>
              </a:rPr>
              <a:t>Arbetsförmedlingen Play</a:t>
            </a:r>
            <a:r>
              <a:rPr lang="sv-SE" sz="1200" b="0" i="0" u="none" strike="noStrike" kern="1200" cap="none" spc="0" baseline="0" dirty="0" smtClean="0">
                <a:solidFill>
                  <a:srgbClr val="000000"/>
                </a:solidFill>
                <a:effectLst/>
                <a:uFillTx/>
                <a:latin typeface="Calibri"/>
              </a:rPr>
              <a:t> kan du hitta videos och podcasts på flera olika språk med information om den svenska arbetsmarknaden. </a:t>
            </a:r>
          </a:p>
          <a:p>
            <a:pPr rtl="0" fontAlgn="base"/>
            <a:r>
              <a:rPr lang="sv-SE" sz="1200" b="0" i="0" u="none" strike="noStrike" kern="1200" cap="none" spc="0" baseline="0" dirty="0" smtClean="0">
                <a:solidFill>
                  <a:srgbClr val="000000"/>
                </a:solidFill>
                <a:effectLst/>
                <a:uFillTx/>
                <a:latin typeface="Calibri"/>
              </a:rPr>
              <a:t>Om du vill starta eget företag finns mer information på </a:t>
            </a:r>
            <a:r>
              <a:rPr lang="sv-SE" sz="1200" b="0" i="0" u="sng" strike="noStrike" kern="1200" cap="none" spc="0" baseline="0" dirty="0" err="1" smtClean="0">
                <a:solidFill>
                  <a:srgbClr val="000000"/>
                </a:solidFill>
                <a:effectLst/>
                <a:uFillTx/>
                <a:latin typeface="Calibri"/>
                <a:hlinkClick r:id="rId8"/>
              </a:rPr>
              <a:t>Working</a:t>
            </a:r>
            <a:r>
              <a:rPr lang="sv-SE" sz="1200" b="0" i="0" u="sng" strike="noStrike" kern="1200" cap="none" spc="0" baseline="0" dirty="0" smtClean="0">
                <a:solidFill>
                  <a:srgbClr val="000000"/>
                </a:solidFill>
                <a:effectLst/>
                <a:uFillTx/>
                <a:latin typeface="Calibri"/>
                <a:hlinkClick r:id="rId8"/>
              </a:rPr>
              <a:t> i Sweden</a:t>
            </a:r>
            <a:r>
              <a:rPr lang="sv-SE" sz="1200" b="0" i="0" u="none" strike="noStrike" kern="1200" cap="none" spc="0" baseline="0" dirty="0" smtClean="0">
                <a:solidFill>
                  <a:srgbClr val="000000"/>
                </a:solidFill>
                <a:effectLst/>
                <a:uFillTx/>
                <a:latin typeface="Calibri"/>
              </a:rPr>
              <a:t>.</a:t>
            </a:r>
          </a:p>
          <a:p>
            <a:endParaRPr lang="sv-SE" dirty="0"/>
          </a:p>
        </p:txBody>
      </p:sp>
      <p:sp>
        <p:nvSpPr>
          <p:cNvPr id="4" name="Platshållare för bildnummer 3"/>
          <p:cNvSpPr>
            <a:spLocks noGrp="1"/>
          </p:cNvSpPr>
          <p:nvPr>
            <p:ph type="sldNum" sz="quarter" idx="10"/>
          </p:nvPr>
        </p:nvSpPr>
        <p:spPr/>
        <p:txBody>
          <a:bodyPr/>
          <a:lstStyle/>
          <a:p>
            <a:pPr lvl="0"/>
            <a:fld id="{6737C7C8-7D13-4FF6-BF18-1909072EB675}" type="slidenum">
              <a:rPr lang="sv-SE" smtClean="0"/>
              <a:t>4</a:t>
            </a:fld>
            <a:endParaRPr lang="sv-SE"/>
          </a:p>
        </p:txBody>
      </p:sp>
    </p:spTree>
    <p:extLst>
      <p:ext uri="{BB962C8B-B14F-4D97-AF65-F5344CB8AC3E}">
        <p14:creationId xmlns:p14="http://schemas.microsoft.com/office/powerpoint/2010/main" val="40341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pPr rtl="0" fontAlgn="base"/>
            <a:r>
              <a:rPr lang="sv-SE" sz="1200" b="0" i="0" u="none" strike="noStrike" kern="1200" cap="none" spc="0" baseline="0" dirty="0" smtClean="0">
                <a:solidFill>
                  <a:srgbClr val="000000"/>
                </a:solidFill>
                <a:effectLst/>
                <a:uFillTx/>
                <a:latin typeface="Calibri"/>
              </a:rPr>
              <a:t>När du får ett arbete måste du skatteregistrera dig för att kunna betala skatt. Du eller din arbetsgivare ska skicka in en anmälan om </a:t>
            </a:r>
            <a:r>
              <a:rPr lang="sv-SE" sz="1200" b="0" i="0" u="sng" strike="noStrike" kern="1200" cap="none" spc="0" baseline="0" dirty="0" smtClean="0">
                <a:solidFill>
                  <a:srgbClr val="000000"/>
                </a:solidFill>
                <a:effectLst/>
                <a:uFillTx/>
                <a:latin typeface="Calibri"/>
                <a:hlinkClick r:id="rId3"/>
              </a:rPr>
              <a:t>preliminär A-skatt till Skatteverket (SKV 4402)</a:t>
            </a:r>
            <a:r>
              <a:rPr lang="sv-SE" sz="1200" b="0" i="0" u="none" strike="noStrike" kern="1200" cap="none" spc="0" baseline="0" dirty="0" smtClean="0">
                <a:solidFill>
                  <a:srgbClr val="000000"/>
                </a:solidFill>
                <a:effectLst/>
                <a:uFillTx/>
                <a:latin typeface="Calibri"/>
              </a:rPr>
              <a:t>. Du kan börja arbeta innan beslut om A-skatt tagits. Kom överens med din arbetsgivare om du eller arbetsgivaren ska skicka in anmälan om preliminär A-skatt. </a:t>
            </a:r>
          </a:p>
          <a:p>
            <a:pPr rtl="0" fontAlgn="base"/>
            <a:r>
              <a:rPr lang="sv-SE" sz="1200" b="0" i="0" u="none" strike="noStrike" kern="1200" cap="none" spc="0" baseline="0" dirty="0" smtClean="0">
                <a:solidFill>
                  <a:srgbClr val="000000"/>
                </a:solidFill>
                <a:effectLst/>
                <a:uFillTx/>
                <a:latin typeface="Calibri"/>
              </a:rPr>
              <a:t>Ange ditt samordningsnummer i kontakt med Skatteverket. Skicka även med en kopia på ditt </a:t>
            </a:r>
            <a:r>
              <a:rPr lang="sv-SE" sz="1200" b="0" i="0" u="none" strike="noStrike" kern="1200" cap="none" spc="0" baseline="0" dirty="0" err="1" smtClean="0">
                <a:solidFill>
                  <a:srgbClr val="000000"/>
                </a:solidFill>
                <a:effectLst/>
                <a:uFillTx/>
                <a:latin typeface="Calibri"/>
              </a:rPr>
              <a:t>UT-kort</a:t>
            </a:r>
            <a:r>
              <a:rPr lang="sv-SE" sz="1200" b="0" i="0" u="none" strike="noStrike" kern="1200" cap="none" spc="0" baseline="0" dirty="0" smtClean="0">
                <a:solidFill>
                  <a:srgbClr val="000000"/>
                </a:solidFill>
                <a:effectLst/>
                <a:uFillTx/>
                <a:latin typeface="Calibri"/>
              </a:rPr>
              <a:t> och anställningsavtal eller anställningserbjudande. Saknar du samordningsnummer ska du istället skicka in en kopia av ett giltigt pass eller ID-kort.</a:t>
            </a:r>
            <a:r>
              <a:rPr lang="sv-SE" sz="1200" b="0" i="0" u="none" strike="noStrike" kern="1200" cap="small" spc="0" baseline="0" dirty="0" smtClean="0">
                <a:solidFill>
                  <a:srgbClr val="000000"/>
                </a:solidFill>
                <a:effectLst/>
                <a:uFillTx/>
                <a:latin typeface="Calibri"/>
              </a:rPr>
              <a:t> </a:t>
            </a:r>
            <a:r>
              <a:rPr lang="sv-SE" sz="1200" b="0" i="0" u="none" strike="noStrike" kern="1200" cap="none" spc="0" baseline="0" dirty="0" smtClean="0">
                <a:solidFill>
                  <a:srgbClr val="000000"/>
                </a:solidFill>
                <a:effectLst/>
                <a:uFillTx/>
                <a:latin typeface="Calibri"/>
              </a:rPr>
              <a:t>Det kan ta några veckor innan du får ditt samordningsnummer efter att du fått ditt uppehållstillstånd. </a:t>
            </a:r>
          </a:p>
          <a:p>
            <a:pPr rtl="0" fontAlgn="base"/>
            <a:r>
              <a:rPr lang="sv-SE" sz="1200" b="0" i="0" u="none" strike="noStrike" kern="1200" cap="none" spc="0" baseline="0" dirty="0" smtClean="0">
                <a:solidFill>
                  <a:srgbClr val="000000"/>
                </a:solidFill>
                <a:effectLst/>
                <a:uFillTx/>
                <a:latin typeface="Calibri"/>
              </a:rPr>
              <a:t>Vill du starta eget företag ska du bland annat registrera ditt företag hos Skatteverket och ansöka om  </a:t>
            </a:r>
            <a:br>
              <a:rPr lang="sv-SE" sz="1200" b="0" i="0" u="none" strike="noStrike" kern="1200" cap="none" spc="0" baseline="0" dirty="0" smtClean="0">
                <a:solidFill>
                  <a:srgbClr val="000000"/>
                </a:solidFill>
                <a:effectLst/>
                <a:uFillTx/>
                <a:latin typeface="Calibri"/>
              </a:rPr>
            </a:br>
            <a:r>
              <a:rPr lang="sv-SE" sz="1200" b="0" i="0" u="none" strike="noStrike" kern="1200" cap="none" spc="0" baseline="0" dirty="0" smtClean="0">
                <a:solidFill>
                  <a:srgbClr val="000000"/>
                </a:solidFill>
                <a:effectLst/>
                <a:uFillTx/>
                <a:latin typeface="Calibri"/>
              </a:rPr>
              <a:t>F-skatt (Företagsskatt). Läs mer på </a:t>
            </a:r>
            <a:r>
              <a:rPr lang="sv-SE" sz="1200" b="0" i="0" u="sng" strike="noStrike" kern="1200" cap="none" spc="0" baseline="0" dirty="0" smtClean="0">
                <a:solidFill>
                  <a:srgbClr val="000000"/>
                </a:solidFill>
                <a:effectLst/>
                <a:uFillTx/>
                <a:latin typeface="Calibri"/>
                <a:hlinkClick r:id="rId4"/>
              </a:rPr>
              <a:t>verksamt.se</a:t>
            </a:r>
            <a:r>
              <a:rPr lang="sv-SE" sz="1200" b="0" i="0" u="sng" strike="noStrike" kern="1200" cap="none" spc="0" baseline="0" dirty="0" smtClean="0">
                <a:solidFill>
                  <a:srgbClr val="000000"/>
                </a:solidFill>
                <a:effectLst/>
                <a:uFillTx/>
                <a:latin typeface="Calibri"/>
              </a:rPr>
              <a:t>.</a:t>
            </a:r>
            <a:br>
              <a:rPr lang="sv-SE" sz="1200" b="0" i="0" u="sng" strike="noStrike" kern="1200" cap="none" spc="0" baseline="0" dirty="0" smtClean="0">
                <a:solidFill>
                  <a:srgbClr val="000000"/>
                </a:solidFill>
                <a:effectLst/>
                <a:uFillTx/>
                <a:latin typeface="Calibri"/>
              </a:rPr>
            </a:br>
            <a:r>
              <a:rPr lang="sv-SE" sz="1200" b="0" i="0" u="sng" strike="noStrike" kern="1200" cap="none" spc="0" baseline="0" dirty="0" smtClean="0">
                <a:solidFill>
                  <a:srgbClr val="000000"/>
                </a:solidFill>
                <a:effectLst/>
                <a:uFillTx/>
                <a:latin typeface="Calibri"/>
              </a:rPr>
              <a:t/>
            </a:r>
            <a:br>
              <a:rPr lang="sv-SE" sz="1200" b="0" i="0" u="sng" strike="noStrike" kern="1200" cap="none" spc="0" baseline="0" dirty="0" smtClean="0">
                <a:solidFill>
                  <a:srgbClr val="000000"/>
                </a:solidFill>
                <a:effectLst/>
                <a:uFillTx/>
                <a:latin typeface="Calibri"/>
              </a:rPr>
            </a:br>
            <a:r>
              <a:rPr lang="sv-SE" sz="1200" b="0" i="0" u="none" strike="noStrike" kern="1200" cap="none" spc="0" baseline="0" dirty="0" smtClean="0">
                <a:solidFill>
                  <a:srgbClr val="000000"/>
                </a:solidFill>
                <a:effectLst/>
                <a:uFillTx/>
                <a:latin typeface="Calibri"/>
              </a:rPr>
              <a:t>Om du har samordningsnummer så måste du skatteregistrera dig varje år. Har du skickat in en anmälan för 2023 så måste du göra det även för 2024 och sedan 2025.</a:t>
            </a:r>
          </a:p>
          <a:p>
            <a:endParaRPr lang="sv-SE" dirty="0"/>
          </a:p>
        </p:txBody>
      </p:sp>
      <p:sp>
        <p:nvSpPr>
          <p:cNvPr id="4" name="Platshållare för bildnummer 3"/>
          <p:cNvSpPr>
            <a:spLocks noGrp="1"/>
          </p:cNvSpPr>
          <p:nvPr>
            <p:ph type="sldNum" sz="quarter" idx="10"/>
          </p:nvPr>
        </p:nvSpPr>
        <p:spPr/>
        <p:txBody>
          <a:bodyPr/>
          <a:lstStyle/>
          <a:p>
            <a:pPr lvl="0"/>
            <a:fld id="{6737C7C8-7D13-4FF6-BF18-1909072EB675}" type="slidenum">
              <a:rPr lang="sv-SE" smtClean="0"/>
              <a:t>5</a:t>
            </a:fld>
            <a:endParaRPr lang="sv-SE"/>
          </a:p>
        </p:txBody>
      </p:sp>
    </p:spTree>
    <p:extLst>
      <p:ext uri="{BB962C8B-B14F-4D97-AF65-F5344CB8AC3E}">
        <p14:creationId xmlns:p14="http://schemas.microsoft.com/office/powerpoint/2010/main" val="593616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pPr rtl="0" fontAlgn="base"/>
            <a:r>
              <a:rPr lang="sv-SE" sz="1200" b="0" i="0" u="none" strike="noStrike" kern="1200" cap="none" spc="0" baseline="0" dirty="0" smtClean="0">
                <a:solidFill>
                  <a:srgbClr val="000000"/>
                </a:solidFill>
                <a:effectLst/>
                <a:uFillTx/>
                <a:latin typeface="Calibri"/>
              </a:rPr>
              <a:t>För att få börja jobba hos en arbetsgivare i Sverige behöver du ha fått ett beslut om uppehållstillstånd. </a:t>
            </a:r>
          </a:p>
          <a:p>
            <a:pPr rtl="0" fontAlgn="base"/>
            <a:r>
              <a:rPr lang="sv-SE" sz="1200" b="0" i="0" u="none" strike="noStrike" kern="1200" cap="none" spc="0" baseline="0" dirty="0" smtClean="0">
                <a:solidFill>
                  <a:srgbClr val="000000"/>
                </a:solidFill>
                <a:effectLst/>
                <a:uFillTx/>
                <a:latin typeface="Calibri"/>
              </a:rPr>
              <a:t>Det kan ta lång tid att få ditt </a:t>
            </a:r>
            <a:r>
              <a:rPr lang="sv-SE" sz="1200" b="0" i="0" u="none" strike="noStrike" kern="1200" cap="none" spc="0" baseline="0" dirty="0" err="1" smtClean="0">
                <a:solidFill>
                  <a:srgbClr val="000000"/>
                </a:solidFill>
                <a:effectLst/>
                <a:uFillTx/>
                <a:latin typeface="Calibri"/>
              </a:rPr>
              <a:t>UT-kort</a:t>
            </a:r>
            <a:r>
              <a:rPr lang="sv-SE" sz="1200" b="0" i="0" u="none" strike="noStrike" kern="1200" cap="none" spc="0" baseline="0" dirty="0" smtClean="0">
                <a:solidFill>
                  <a:srgbClr val="000000"/>
                </a:solidFill>
                <a:effectLst/>
                <a:uFillTx/>
                <a:latin typeface="Calibri"/>
              </a:rPr>
              <a:t> från Migrationsverket och det kan ta lång tid att få ditt samordningsnummer från Skatteverket. Du kan börja jobba innan du fått dessa, men det kan tillfälligt vara svårt att få din lön utbetald. </a:t>
            </a:r>
          </a:p>
          <a:p>
            <a:pPr rtl="0" fontAlgn="base"/>
            <a:r>
              <a:rPr lang="sv-SE" sz="1200" b="0" i="0" u="none" strike="noStrike" kern="1200" cap="none" spc="0" baseline="0" dirty="0" smtClean="0">
                <a:solidFill>
                  <a:srgbClr val="000000"/>
                </a:solidFill>
                <a:effectLst/>
                <a:uFillTx/>
                <a:latin typeface="Calibri"/>
              </a:rPr>
              <a:t>Du kan upplysa din potentiella arbetsgivare om de </a:t>
            </a:r>
            <a:r>
              <a:rPr lang="sv-SE" sz="1200" b="0" i="0" u="sng" strike="noStrike" kern="1200" cap="none" spc="0" baseline="0" dirty="0" smtClean="0">
                <a:solidFill>
                  <a:srgbClr val="000000"/>
                </a:solidFill>
                <a:effectLst/>
                <a:uFillTx/>
                <a:latin typeface="Calibri"/>
                <a:hlinkClick r:id="rId3"/>
              </a:rPr>
              <a:t>arbetsmarknadsinsatser</a:t>
            </a:r>
            <a:r>
              <a:rPr lang="sv-SE" sz="1200" b="0" i="0" u="none" strike="noStrike" kern="1200" cap="none" spc="0" baseline="0" dirty="0" smtClean="0">
                <a:solidFill>
                  <a:srgbClr val="000000"/>
                </a:solidFill>
                <a:effectLst/>
                <a:uFillTx/>
                <a:latin typeface="Calibri"/>
              </a:rPr>
              <a:t> som du och arbetsgivaren har möjlighet att ta del av.  </a:t>
            </a:r>
          </a:p>
          <a:p>
            <a:pPr rtl="0" fontAlgn="base"/>
            <a:r>
              <a:rPr lang="sv-SE" sz="1200" b="0" i="0" u="none" strike="noStrike" kern="1200" cap="none" spc="0" baseline="0" dirty="0" smtClean="0">
                <a:solidFill>
                  <a:srgbClr val="000000"/>
                </a:solidFill>
                <a:effectLst/>
                <a:uFillTx/>
                <a:latin typeface="Calibri"/>
              </a:rPr>
              <a:t>Som anställd i Sverige har du rättigheter som arbetsgivaren måste respektera. En arbetsgivare får inte kränka dessa rättigheter och inte heller utnyttja en arbetstagare. Här kan du läsa mer om </a:t>
            </a:r>
            <a:r>
              <a:rPr lang="sv-SE" sz="1200" b="0" i="0" u="sng" strike="noStrike" kern="1200" cap="none" spc="0" baseline="0" dirty="0" smtClean="0">
                <a:solidFill>
                  <a:srgbClr val="000000"/>
                </a:solidFill>
                <a:effectLst/>
                <a:uFillTx/>
                <a:latin typeface="Calibri"/>
                <a:hlinkClick r:id="rId4"/>
              </a:rPr>
              <a:t>dina rättigheter som arbetstagare</a:t>
            </a:r>
            <a:r>
              <a:rPr lang="sv-SE" sz="1200" b="0" i="0" u="none" strike="noStrike" kern="1200" cap="none" spc="0" baseline="0" dirty="0" smtClean="0">
                <a:solidFill>
                  <a:srgbClr val="000000"/>
                </a:solidFill>
                <a:effectLst/>
                <a:uFillTx/>
                <a:latin typeface="Calibri"/>
              </a:rPr>
              <a:t>. </a:t>
            </a:r>
          </a:p>
          <a:p>
            <a:pPr rtl="0" fontAlgn="base"/>
            <a:r>
              <a:rPr lang="sv-SE" sz="1200" b="0" i="0" u="none" strike="noStrike" kern="1200" cap="none" spc="0" baseline="0" dirty="0" smtClean="0">
                <a:solidFill>
                  <a:srgbClr val="000000"/>
                </a:solidFill>
                <a:effectLst/>
                <a:uFillTx/>
                <a:latin typeface="Calibri"/>
              </a:rPr>
              <a:t>Din arbetsgivare är skyldig att kontrollera att du har rätt att arbeta i Sverige och kan komma att behöva kontakta den mottagningsenhet där du är registrerad.  </a:t>
            </a:r>
          </a:p>
          <a:p>
            <a:pPr rtl="0" fontAlgn="base"/>
            <a:r>
              <a:rPr lang="sv-SE" sz="1200" b="0" i="0" u="none" strike="noStrike" kern="1200" cap="none" spc="0" baseline="0" dirty="0" smtClean="0">
                <a:solidFill>
                  <a:srgbClr val="000000"/>
                </a:solidFill>
                <a:effectLst/>
                <a:uFillTx/>
                <a:latin typeface="Calibri"/>
              </a:rPr>
              <a:t>Din arbetsgivare är skyldig att underrätta Skatteverket om att de anställt en person som är medborgare i ett land som inte är medlem i EU, EES-stat eller från Schweiz via en blankett som heter </a:t>
            </a:r>
            <a:r>
              <a:rPr lang="sv-SE" sz="1200" b="0" i="0" u="sng" strike="noStrike" kern="1200" cap="none" spc="0" baseline="0" dirty="0" smtClean="0">
                <a:solidFill>
                  <a:srgbClr val="000000"/>
                </a:solidFill>
                <a:effectLst/>
                <a:uFillTx/>
                <a:latin typeface="Calibri"/>
                <a:hlinkClick r:id="rId5"/>
              </a:rPr>
              <a:t>”Anställning av utlänning (SKV1160)”</a:t>
            </a:r>
            <a:r>
              <a:rPr lang="sv-SE" sz="1200" b="0" i="0" u="none" strike="noStrike" kern="1200" cap="none" spc="0" baseline="0" dirty="0" smtClean="0">
                <a:solidFill>
                  <a:srgbClr val="000000"/>
                </a:solidFill>
                <a:effectLst/>
                <a:uFillTx/>
                <a:latin typeface="Calibri"/>
              </a:rPr>
              <a:t> </a:t>
            </a:r>
          </a:p>
          <a:p>
            <a:pPr rtl="0" fontAlgn="base"/>
            <a:r>
              <a:rPr lang="sv-SE" sz="1200" b="0" i="0" u="none" strike="noStrike" kern="1200" cap="none" spc="0" baseline="0" dirty="0" smtClean="0">
                <a:solidFill>
                  <a:srgbClr val="000000"/>
                </a:solidFill>
                <a:effectLst/>
                <a:uFillTx/>
                <a:latin typeface="Calibri"/>
              </a:rPr>
              <a:t>Din arbetsgivare är skyldig att anställa dig på lika villkor och i enlighet med kollektivavtal inom branschen. Här hittar du </a:t>
            </a:r>
            <a:r>
              <a:rPr lang="sv-SE" sz="1200" b="0" i="0" u="sng" strike="noStrike" kern="1200" cap="none" spc="0" baseline="0" dirty="0" smtClean="0">
                <a:solidFill>
                  <a:srgbClr val="000000"/>
                </a:solidFill>
                <a:effectLst/>
                <a:uFillTx/>
                <a:latin typeface="Calibri"/>
                <a:hlinkClick r:id="rId6"/>
              </a:rPr>
              <a:t>mer information om kollektivavtal</a:t>
            </a:r>
            <a:r>
              <a:rPr lang="sv-SE" sz="1200" b="0" i="0" u="none" strike="noStrike" kern="1200" cap="none" spc="0" baseline="0" dirty="0" smtClean="0">
                <a:solidFill>
                  <a:srgbClr val="000000"/>
                </a:solidFill>
                <a:effectLst/>
                <a:uFillTx/>
                <a:latin typeface="Calibri"/>
              </a:rPr>
              <a:t>. </a:t>
            </a:r>
          </a:p>
          <a:p>
            <a:endParaRPr lang="sv-SE" dirty="0"/>
          </a:p>
        </p:txBody>
      </p:sp>
      <p:sp>
        <p:nvSpPr>
          <p:cNvPr id="4" name="Platshållare för bildnummer 3"/>
          <p:cNvSpPr>
            <a:spLocks noGrp="1"/>
          </p:cNvSpPr>
          <p:nvPr>
            <p:ph type="sldNum" sz="quarter" idx="10"/>
          </p:nvPr>
        </p:nvSpPr>
        <p:spPr/>
        <p:txBody>
          <a:bodyPr/>
          <a:lstStyle/>
          <a:p>
            <a:pPr lvl="0"/>
            <a:fld id="{6737C7C8-7D13-4FF6-BF18-1909072EB675}" type="slidenum">
              <a:rPr lang="sv-SE" smtClean="0"/>
              <a:t>6</a:t>
            </a:fld>
            <a:endParaRPr lang="sv-SE"/>
          </a:p>
        </p:txBody>
      </p:sp>
    </p:spTree>
    <p:extLst>
      <p:ext uri="{BB962C8B-B14F-4D97-AF65-F5344CB8AC3E}">
        <p14:creationId xmlns:p14="http://schemas.microsoft.com/office/powerpoint/2010/main" val="82593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pPr rtl="0" fontAlgn="base"/>
            <a:r>
              <a:rPr lang="sv-SE" sz="1200" b="0" i="0" u="none" strike="noStrike" kern="1200" cap="none" spc="0" baseline="0" dirty="0" smtClean="0">
                <a:solidFill>
                  <a:srgbClr val="000000"/>
                </a:solidFill>
                <a:effectLst/>
                <a:uFillTx/>
                <a:latin typeface="Calibri"/>
              </a:rPr>
              <a:t>Det bankkort du får från Migrationsverket kan bara Migrationsverket sätta in pengar på. För att kunna få lön utbetald behöver du öppna ett eget bankkonto. </a:t>
            </a:r>
          </a:p>
          <a:p>
            <a:pPr rtl="0" fontAlgn="base"/>
            <a:r>
              <a:rPr lang="sv-SE" sz="1200" b="0" i="0" u="none" strike="noStrike" kern="1200" cap="none" spc="0" baseline="0" dirty="0" smtClean="0">
                <a:solidFill>
                  <a:srgbClr val="000000"/>
                </a:solidFill>
                <a:effectLst/>
                <a:uFillTx/>
                <a:latin typeface="Calibri"/>
              </a:rPr>
              <a:t>För att öppna ett konto på banken krävs, enligt lag, inget samordningsnummer, men det underlättar mycket om du har ett. Olika banker kan ha olika regler, så det kan vara bra att undersöka vad som krävs hos olika banker.  </a:t>
            </a:r>
          </a:p>
          <a:p>
            <a:pPr rtl="0" fontAlgn="base"/>
            <a:r>
              <a:rPr lang="sv-SE" sz="1200" b="0" i="0" u="none" strike="noStrike" kern="1200" cap="none" spc="0" baseline="0" dirty="0" smtClean="0">
                <a:solidFill>
                  <a:srgbClr val="000000"/>
                </a:solidFill>
                <a:effectLst/>
                <a:uFillTx/>
                <a:latin typeface="Calibri"/>
              </a:rPr>
              <a:t>Information om vad som krävs för </a:t>
            </a:r>
            <a:r>
              <a:rPr lang="sv-SE" sz="1200" b="0" i="0" u="sng" strike="noStrike" kern="1200" cap="none" spc="0" baseline="0" dirty="0" smtClean="0">
                <a:solidFill>
                  <a:srgbClr val="000000"/>
                </a:solidFill>
                <a:effectLst/>
                <a:uFillTx/>
                <a:latin typeface="Calibri"/>
                <a:hlinkClick r:id="rId3"/>
              </a:rPr>
              <a:t>att bli kund i en svensk bank</a:t>
            </a:r>
            <a:r>
              <a:rPr lang="sv-SE" sz="1200" b="0" i="0" u="none" strike="noStrike" kern="1200" cap="none" spc="0" baseline="0" dirty="0" smtClean="0">
                <a:solidFill>
                  <a:srgbClr val="000000"/>
                </a:solidFill>
                <a:effectLst/>
                <a:uFillTx/>
                <a:latin typeface="Calibri"/>
              </a:rPr>
              <a:t> finns på flera olika språk. Denna information kan vara bra att ta med när du besöker banken. </a:t>
            </a:r>
          </a:p>
          <a:p>
            <a:pPr rtl="0" fontAlgn="base"/>
            <a:r>
              <a:rPr lang="sv-SE" sz="1200" b="0" i="0" u="none" strike="noStrike" kern="1200" cap="none" spc="0" baseline="0" dirty="0" smtClean="0">
                <a:solidFill>
                  <a:srgbClr val="000000"/>
                </a:solidFill>
                <a:effectLst/>
                <a:uFillTx/>
                <a:latin typeface="Calibri"/>
              </a:rPr>
              <a:t>Eftersom bankerna lyder under lagen om penningtvätt krävs god kännedom om dig som kund. </a:t>
            </a:r>
            <a:r>
              <a:rPr lang="sv-SE" sz="1200" b="0" i="0" u="sng" strike="noStrike" kern="1200" cap="none" spc="0" baseline="0" dirty="0" smtClean="0">
                <a:solidFill>
                  <a:srgbClr val="000000"/>
                </a:solidFill>
                <a:effectLst/>
                <a:uFillTx/>
                <a:latin typeface="Calibri"/>
                <a:hlinkClick r:id="rId4"/>
              </a:rPr>
              <a:t>Därför måste banken ställa frågor</a:t>
            </a:r>
            <a:r>
              <a:rPr lang="sv-SE" sz="1200" b="0" i="0" u="none" strike="noStrike" kern="1200" cap="none" spc="0" baseline="0" dirty="0" smtClean="0">
                <a:solidFill>
                  <a:srgbClr val="000000"/>
                </a:solidFill>
                <a:effectLst/>
                <a:uFillTx/>
                <a:latin typeface="Calibri"/>
              </a:rPr>
              <a:t> och du måste kunna bevisa din identitet. (Informationen i länken finns på flera olika språk). </a:t>
            </a:r>
          </a:p>
          <a:p>
            <a:pPr rtl="0" fontAlgn="base"/>
            <a:r>
              <a:rPr lang="sv-SE" sz="1200" b="0" i="0" u="none" strike="noStrike" kern="1200" cap="none" spc="0" baseline="0" dirty="0" smtClean="0">
                <a:solidFill>
                  <a:srgbClr val="000000"/>
                </a:solidFill>
                <a:effectLst/>
                <a:uFillTx/>
                <a:latin typeface="Calibri"/>
              </a:rPr>
              <a:t>Ta med ID-handlingar, ditt </a:t>
            </a:r>
            <a:r>
              <a:rPr lang="sv-SE" sz="1200" b="0" i="0" u="none" strike="noStrike" kern="1200" cap="none" spc="0" baseline="0" dirty="0" err="1" smtClean="0">
                <a:solidFill>
                  <a:srgbClr val="000000"/>
                </a:solidFill>
                <a:effectLst/>
                <a:uFillTx/>
                <a:latin typeface="Calibri"/>
              </a:rPr>
              <a:t>UT-kort</a:t>
            </a:r>
            <a:r>
              <a:rPr lang="sv-SE" sz="1200" b="0" i="0" u="none" strike="noStrike" kern="1200" cap="none" spc="0" baseline="0" dirty="0" smtClean="0">
                <a:solidFill>
                  <a:srgbClr val="000000"/>
                </a:solidFill>
                <a:effectLst/>
                <a:uFillTx/>
                <a:latin typeface="Calibri"/>
              </a:rPr>
              <a:t> och ett anställningsavtal till ditt första möte med banken.  </a:t>
            </a:r>
          </a:p>
          <a:p>
            <a:pPr rtl="0" fontAlgn="base"/>
            <a:r>
              <a:rPr lang="sv-SE" sz="1200" b="0" i="0" u="none" strike="noStrike" kern="1200" cap="none" spc="0" baseline="0" dirty="0" smtClean="0">
                <a:solidFill>
                  <a:srgbClr val="000000"/>
                </a:solidFill>
                <a:effectLst/>
                <a:uFillTx/>
                <a:latin typeface="Calibri"/>
              </a:rPr>
              <a:t>Banken kan kontakta Migrationsverket för att kontrollera att de uppgifter du lämnat stämmer. Därför kan du behöva skriva under en blankett hos Migrationsverket där du samtycker till att Migrationsverket får lämna ut dina uppgifter. Du kan när som helst kontakta närmaste mottagningsenhet för att meddela att du samtycker till att Migrationsverket får lämna ut dina uppgifter till banken. </a:t>
            </a:r>
          </a:p>
          <a:p>
            <a:pPr rtl="0" fontAlgn="base"/>
            <a:r>
              <a:rPr lang="sv-SE" sz="1200" b="0" i="0" u="none" strike="noStrike" kern="1200" cap="none" spc="0" baseline="0" dirty="0" smtClean="0">
                <a:solidFill>
                  <a:srgbClr val="000000"/>
                </a:solidFill>
                <a:effectLst/>
                <a:uFillTx/>
                <a:latin typeface="Calibri"/>
              </a:rPr>
              <a:t>På vissa banker kan handläggningstiden vara lång, speciellt om du inte fått ditt samordningsnummer än. Under tiden har du kanske inte möjlighet att få din lön utbetald. Prata med din arbetsgivare för att se om det går att ha din lön innestående medan du väntar och ta kontakt med Migrationsverket för att se om det finns möjlighet att få dagersättning medan du väntar på lönen. </a:t>
            </a:r>
          </a:p>
          <a:p>
            <a:pPr rtl="0" fontAlgn="base"/>
            <a:r>
              <a:rPr lang="sv-SE" sz="1200" b="0" i="0" u="none" strike="noStrike" kern="1200" cap="none" spc="0" baseline="0" dirty="0" smtClean="0">
                <a:solidFill>
                  <a:srgbClr val="000000"/>
                </a:solidFill>
                <a:effectLst/>
                <a:uFillTx/>
                <a:latin typeface="Calibri"/>
              </a:rPr>
              <a:t>Om du av någon anledning inte får öppna ett bankkonto kan du be banken om att få en skriftlig motivering till varför. Om det inte finns några lagliga skäl kan du vända dig till </a:t>
            </a:r>
            <a:r>
              <a:rPr lang="sv-SE" sz="1200" b="0" i="0" u="sng" strike="noStrike" kern="1200" cap="none" spc="0" baseline="0" dirty="0" smtClean="0">
                <a:solidFill>
                  <a:srgbClr val="000000"/>
                </a:solidFill>
                <a:effectLst/>
                <a:uFillTx/>
                <a:latin typeface="Calibri"/>
                <a:hlinkClick r:id="rId5"/>
              </a:rPr>
              <a:t>ARN (Allmänna reklamationsnämnden)</a:t>
            </a:r>
            <a:r>
              <a:rPr lang="sv-SE" sz="1200" b="0" i="0" u="none" strike="noStrike" kern="1200" cap="none" spc="0" baseline="0" dirty="0" smtClean="0">
                <a:solidFill>
                  <a:srgbClr val="000000"/>
                </a:solidFill>
                <a:effectLst/>
                <a:uFillTx/>
                <a:latin typeface="Calibri"/>
              </a:rPr>
              <a:t> för att anmäla banken. Under tiden kan du prova att öppna ett bankkonto på en annan bank.</a:t>
            </a:r>
          </a:p>
          <a:p>
            <a:endParaRPr lang="sv-SE" dirty="0"/>
          </a:p>
        </p:txBody>
      </p:sp>
      <p:sp>
        <p:nvSpPr>
          <p:cNvPr id="4" name="Platshållare för bildnummer 3"/>
          <p:cNvSpPr>
            <a:spLocks noGrp="1"/>
          </p:cNvSpPr>
          <p:nvPr>
            <p:ph type="sldNum" sz="quarter" idx="10"/>
          </p:nvPr>
        </p:nvSpPr>
        <p:spPr/>
        <p:txBody>
          <a:bodyPr/>
          <a:lstStyle/>
          <a:p>
            <a:pPr lvl="0"/>
            <a:fld id="{6737C7C8-7D13-4FF6-BF18-1909072EB675}" type="slidenum">
              <a:rPr lang="sv-SE" smtClean="0"/>
              <a:t>8</a:t>
            </a:fld>
            <a:endParaRPr lang="sv-SE"/>
          </a:p>
        </p:txBody>
      </p:sp>
    </p:spTree>
    <p:extLst>
      <p:ext uri="{BB962C8B-B14F-4D97-AF65-F5344CB8AC3E}">
        <p14:creationId xmlns:p14="http://schemas.microsoft.com/office/powerpoint/2010/main" val="1800702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pPr rtl="0" fontAlgn="base"/>
            <a:r>
              <a:rPr lang="sv-SE" sz="1200" b="0" i="0" u="none" strike="noStrike" kern="1200" cap="none" spc="0" baseline="0" dirty="0" smtClean="0">
                <a:solidFill>
                  <a:srgbClr val="000000"/>
                </a:solidFill>
                <a:effectLst/>
                <a:uFillTx/>
                <a:latin typeface="Calibri"/>
              </a:rPr>
              <a:t>För dig som har uppehållstillstånd enligt MFD kan din dagersättning upphöra om du får en annan inkomst. </a:t>
            </a:r>
          </a:p>
          <a:p>
            <a:pPr rtl="0" fontAlgn="base"/>
            <a:r>
              <a:rPr lang="sv-SE" sz="1200" b="0" i="0" u="none" strike="noStrike" kern="1200" cap="none" spc="0" baseline="0" dirty="0" smtClean="0">
                <a:solidFill>
                  <a:srgbClr val="000000"/>
                </a:solidFill>
                <a:effectLst/>
                <a:uFillTx/>
                <a:latin typeface="Calibri"/>
              </a:rPr>
              <a:t>Du måste meddela att du fått en anställning genom att lämna in anställningsavtal till din mottagningsenhet på Migrationsverket, eller via Migrationsverkets e-tjänst ”Min sida”. Du ska även informera Migrationsverket om anställningen tar slut. </a:t>
            </a:r>
          </a:p>
          <a:p>
            <a:pPr fontAlgn="base"/>
            <a:r>
              <a:rPr lang="sv-SE" sz="1200" dirty="0" smtClean="0"/>
              <a:t>Behåll en öppen dialog med din handläggare om din lön varierar från månad till månad. Du kan ha rätt till dagersättning om din lön understiger 1800 kr.</a:t>
            </a:r>
          </a:p>
          <a:p>
            <a:pPr fontAlgn="base"/>
            <a:r>
              <a:rPr lang="sv-SE" sz="1200" dirty="0" smtClean="0"/>
              <a:t>Om du tjänar egna pengar eller har sparade pengar kan du behöva betala för ditt boende och för mat om detta serveras. Prata med din handläggare om hur din ekonomiska situation ser ut, så får du hjälp med att räkna ut om du behöver betala för mat och boende. </a:t>
            </a:r>
            <a:r>
              <a:rPr lang="sv-SE" sz="1200" b="1" dirty="0" smtClean="0"/>
              <a:t>https://www.migrationsverket.se/Privatpersoner/Skydd-enligt-massflyktsdirektivet/Boende/Sa-mycket-ska-du-betala-for-boendet.html</a:t>
            </a:r>
            <a:r>
              <a:rPr lang="sv-SE" sz="1200" dirty="0" smtClean="0"/>
              <a:t/>
            </a:r>
            <a:br>
              <a:rPr lang="sv-SE" sz="1200" dirty="0" smtClean="0"/>
            </a:br>
            <a:r>
              <a:rPr lang="sv-SE" sz="1200" dirty="0" smtClean="0"/>
              <a:t>Huruvida du behöver</a:t>
            </a:r>
            <a:r>
              <a:rPr lang="sv-SE" sz="1200" baseline="0" dirty="0" smtClean="0"/>
              <a:t> betala är om din resterande lön överstiger riksnormen för försörjningsstöd eller inte. </a:t>
            </a:r>
            <a:endParaRPr lang="sv-SE" sz="1200" dirty="0" smtClean="0"/>
          </a:p>
          <a:p>
            <a:pPr rtl="0" fontAlgn="base"/>
            <a:r>
              <a:rPr lang="sv-SE" sz="1200" b="0" i="0" u="none" strike="noStrike" kern="1200" cap="none" spc="0" baseline="0" dirty="0" smtClean="0">
                <a:solidFill>
                  <a:srgbClr val="000000"/>
                </a:solidFill>
                <a:effectLst/>
                <a:uFillTx/>
                <a:latin typeface="Calibri"/>
              </a:rPr>
              <a:t>Du kan vara anställd fram till det datum då ditt </a:t>
            </a:r>
            <a:r>
              <a:rPr lang="sv-SE" sz="1200" b="0" i="0" u="none" strike="noStrike" kern="1200" cap="none" spc="0" baseline="0" dirty="0" err="1" smtClean="0">
                <a:solidFill>
                  <a:srgbClr val="000000"/>
                </a:solidFill>
                <a:effectLst/>
                <a:uFillTx/>
                <a:latin typeface="Calibri"/>
              </a:rPr>
              <a:t>UT-kort</a:t>
            </a:r>
            <a:r>
              <a:rPr lang="sv-SE" sz="1200" b="0" i="0" u="none" strike="noStrike" kern="1200" cap="none" spc="0" baseline="0" dirty="0" smtClean="0">
                <a:solidFill>
                  <a:srgbClr val="000000"/>
                </a:solidFill>
                <a:effectLst/>
                <a:uFillTx/>
                <a:latin typeface="Calibri"/>
              </a:rPr>
              <a:t> går ut.  </a:t>
            </a:r>
          </a:p>
          <a:p>
            <a:pPr rtl="0" fontAlgn="base"/>
            <a:r>
              <a:rPr lang="sv-SE" sz="1200" b="0" i="0" u="none" strike="noStrike" kern="1200" cap="none" spc="0" baseline="0" dirty="0" smtClean="0">
                <a:solidFill>
                  <a:srgbClr val="000000"/>
                </a:solidFill>
                <a:effectLst/>
                <a:uFillTx/>
                <a:latin typeface="Calibri"/>
              </a:rPr>
              <a:t>Idag vet vi inte vad som krävs och inte heller vilka tillstånd som måste sökas om du vill stanna i Sverige efter att ditt uppehållstillstånd enligt MFD gått ut. </a:t>
            </a:r>
          </a:p>
          <a:p>
            <a:endParaRPr lang="sv-SE" dirty="0"/>
          </a:p>
        </p:txBody>
      </p:sp>
      <p:sp>
        <p:nvSpPr>
          <p:cNvPr id="4" name="Platshållare för bildnummer 3"/>
          <p:cNvSpPr>
            <a:spLocks noGrp="1"/>
          </p:cNvSpPr>
          <p:nvPr>
            <p:ph type="sldNum" sz="quarter" idx="10"/>
          </p:nvPr>
        </p:nvSpPr>
        <p:spPr/>
        <p:txBody>
          <a:bodyPr/>
          <a:lstStyle/>
          <a:p>
            <a:pPr lvl="0"/>
            <a:fld id="{6737C7C8-7D13-4FF6-BF18-1909072EB675}" type="slidenum">
              <a:rPr lang="sv-SE" smtClean="0"/>
              <a:t>9</a:t>
            </a:fld>
            <a:endParaRPr lang="sv-SE"/>
          </a:p>
        </p:txBody>
      </p:sp>
    </p:spTree>
    <p:extLst>
      <p:ext uri="{BB962C8B-B14F-4D97-AF65-F5344CB8AC3E}">
        <p14:creationId xmlns:p14="http://schemas.microsoft.com/office/powerpoint/2010/main" val="2967103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r>
              <a:rPr lang="sv-SE" dirty="0" smtClean="0"/>
              <a:t>På boenden där mat ingår är dager­sätt­ningen:</a:t>
            </a:r>
          </a:p>
          <a:p>
            <a:r>
              <a:rPr lang="sv-SE" dirty="0" smtClean="0"/>
              <a:t>24 kr/dag för vuxna ensamstående</a:t>
            </a:r>
          </a:p>
          <a:p>
            <a:r>
              <a:rPr lang="sv-SE" dirty="0" smtClean="0"/>
              <a:t>19 kr/dag per person för vuxna som delar hushållskostnader</a:t>
            </a:r>
          </a:p>
          <a:p>
            <a:r>
              <a:rPr lang="sv-SE" dirty="0" smtClean="0"/>
              <a:t>12 kr/dag för barn t.o.m. 17 år.</a:t>
            </a:r>
          </a:p>
          <a:p>
            <a:endParaRPr lang="sv-SE" dirty="0" smtClean="0"/>
          </a:p>
          <a:p>
            <a:r>
              <a:rPr lang="sv-SE" dirty="0" smtClean="0"/>
              <a:t>På boenden där mat inte ingår är dager­sätt­ningen:</a:t>
            </a:r>
          </a:p>
          <a:p>
            <a:r>
              <a:rPr lang="sv-SE" dirty="0" smtClean="0"/>
              <a:t>71 kr/dag för vuxna ensamstående</a:t>
            </a:r>
          </a:p>
          <a:p>
            <a:r>
              <a:rPr lang="sv-SE" dirty="0" smtClean="0"/>
              <a:t>61 kr/dag och person för vuxna som delar hushållskostnader</a:t>
            </a:r>
          </a:p>
          <a:p>
            <a:r>
              <a:rPr lang="sv-SE" dirty="0" smtClean="0"/>
              <a:t>37 kr/dag för barn 0–3 år</a:t>
            </a:r>
          </a:p>
          <a:p>
            <a:r>
              <a:rPr lang="sv-SE" dirty="0" smtClean="0"/>
              <a:t>43 kr/dag för barn 4–10 år</a:t>
            </a:r>
          </a:p>
          <a:p>
            <a:r>
              <a:rPr lang="sv-SE" dirty="0" smtClean="0"/>
              <a:t>50 kr/dag för barn 11–17 år.</a:t>
            </a:r>
          </a:p>
          <a:p>
            <a:r>
              <a:rPr lang="sv-SE" b="1" dirty="0" smtClean="0"/>
              <a:t>https://www.migrationsverket.se/Privatpersoner/Skydd-enligt-massflyktsdirektivet/Ekonomiskt-stod.html</a:t>
            </a:r>
          </a:p>
          <a:p>
            <a:r>
              <a:rPr lang="sv-SE" b="0" dirty="0" smtClean="0"/>
              <a:t>Vuxna behöver inte försörja varandra. En vuxen med egen inkomst betalar alltså bara boende för sig själv och barnen i familjen (även om makarna är gifta).</a:t>
            </a:r>
          </a:p>
          <a:p>
            <a:r>
              <a:rPr lang="sv-SE" b="0" dirty="0" smtClean="0"/>
              <a:t>Boendekostnaden om man har egen inkomst eller sparade medel är 2100 kr för vuxna och 1050 kr för barn. Man betalar för max två barn.</a:t>
            </a:r>
            <a:br>
              <a:rPr lang="sv-SE" b="0" dirty="0" smtClean="0"/>
            </a:br>
            <a:r>
              <a:rPr lang="sv-SE" sz="1200" b="0" i="0" u="none" strike="noStrike" kern="1200" cap="none" spc="0" baseline="0" dirty="0" smtClean="0">
                <a:solidFill>
                  <a:srgbClr val="000000"/>
                </a:solidFill>
                <a:effectLst/>
                <a:uFillTx/>
                <a:latin typeface="Calibri"/>
              </a:rPr>
              <a:t>Om mat serveras på boendet ska du, förutom kostnaden för boendet, betala:</a:t>
            </a:r>
          </a:p>
          <a:p>
            <a:r>
              <a:rPr lang="sv-SE" sz="1200" b="0" i="0" u="none" strike="noStrike" kern="1200" cap="none" spc="0" baseline="0" dirty="0" smtClean="0">
                <a:solidFill>
                  <a:srgbClr val="000000"/>
                </a:solidFill>
                <a:effectLst/>
                <a:uFillTx/>
                <a:latin typeface="Calibri"/>
              </a:rPr>
              <a:t>1 410 kr per månad för en ensamstående vuxen</a:t>
            </a:r>
            <a:br>
              <a:rPr lang="sv-SE" sz="1200" b="0" i="0" u="none" strike="noStrike" kern="1200" cap="none" spc="0" baseline="0" dirty="0" smtClean="0">
                <a:solidFill>
                  <a:srgbClr val="000000"/>
                </a:solidFill>
                <a:effectLst/>
                <a:uFillTx/>
                <a:latin typeface="Calibri"/>
              </a:rPr>
            </a:br>
            <a:r>
              <a:rPr lang="sv-SE" sz="1200" b="0" i="0" u="none" strike="noStrike" kern="1200" cap="none" spc="0" baseline="0" dirty="0" smtClean="0">
                <a:solidFill>
                  <a:srgbClr val="000000"/>
                </a:solidFill>
                <a:effectLst/>
                <a:uFillTx/>
                <a:latin typeface="Calibri"/>
              </a:rPr>
              <a:t>1 260 kr per månad för varje vuxen om det finns flera vuxna i familjen som bor tillsammans (detta gäller både sammanboende par och vuxna barn som bor tillsammans med sina föräldrar)</a:t>
            </a:r>
            <a:br>
              <a:rPr lang="sv-SE" sz="1200" b="0" i="0" u="none" strike="noStrike" kern="1200" cap="none" spc="0" baseline="0" dirty="0" smtClean="0">
                <a:solidFill>
                  <a:srgbClr val="000000"/>
                </a:solidFill>
                <a:effectLst/>
                <a:uFillTx/>
                <a:latin typeface="Calibri"/>
              </a:rPr>
            </a:br>
            <a:r>
              <a:rPr lang="sv-SE" sz="1200" b="0" i="0" u="none" strike="noStrike" kern="1200" cap="none" spc="0" baseline="0" dirty="0" smtClean="0">
                <a:solidFill>
                  <a:srgbClr val="000000"/>
                </a:solidFill>
                <a:effectLst/>
                <a:uFillTx/>
                <a:latin typeface="Calibri"/>
              </a:rPr>
              <a:t>750 kr per månad för barn upp till 3 år</a:t>
            </a:r>
            <a:br>
              <a:rPr lang="sv-SE" sz="1200" b="0" i="0" u="none" strike="noStrike" kern="1200" cap="none" spc="0" baseline="0" dirty="0" smtClean="0">
                <a:solidFill>
                  <a:srgbClr val="000000"/>
                </a:solidFill>
                <a:effectLst/>
                <a:uFillTx/>
                <a:latin typeface="Calibri"/>
              </a:rPr>
            </a:br>
            <a:r>
              <a:rPr lang="sv-SE" sz="1200" b="0" i="0" u="none" strike="noStrike" kern="1200" cap="none" spc="0" baseline="0" dirty="0" smtClean="0">
                <a:solidFill>
                  <a:srgbClr val="000000"/>
                </a:solidFill>
                <a:effectLst/>
                <a:uFillTx/>
                <a:latin typeface="Calibri"/>
              </a:rPr>
              <a:t>930 kr per månad för barn i åldern 4 till 10 år</a:t>
            </a:r>
            <a:br>
              <a:rPr lang="sv-SE" sz="1200" b="0" i="0" u="none" strike="noStrike" kern="1200" cap="none" spc="0" baseline="0" dirty="0" smtClean="0">
                <a:solidFill>
                  <a:srgbClr val="000000"/>
                </a:solidFill>
                <a:effectLst/>
                <a:uFillTx/>
                <a:latin typeface="Calibri"/>
              </a:rPr>
            </a:br>
            <a:r>
              <a:rPr lang="sv-SE" sz="1200" b="0" i="0" u="none" strike="noStrike" kern="1200" cap="none" spc="0" baseline="0" dirty="0" smtClean="0">
                <a:solidFill>
                  <a:srgbClr val="000000"/>
                </a:solidFill>
                <a:effectLst/>
                <a:uFillTx/>
                <a:latin typeface="Calibri"/>
              </a:rPr>
              <a:t>1 140 kr per månad för barn i åldern 11 till 17 år</a:t>
            </a:r>
          </a:p>
          <a:p>
            <a:r>
              <a:rPr lang="sv-SE" sz="1200" b="0" i="0" u="none" strike="noStrike" kern="1200" cap="none" spc="0" baseline="0" dirty="0" smtClean="0">
                <a:solidFill>
                  <a:srgbClr val="000000"/>
                </a:solidFill>
                <a:effectLst/>
                <a:uFillTx/>
                <a:latin typeface="Calibri"/>
              </a:rPr>
              <a:t>Kostnaden för mat ska betalas för alla barn i familjen</a:t>
            </a:r>
          </a:p>
          <a:p>
            <a:r>
              <a:rPr lang="sv-SE" b="1" dirty="0" smtClean="0"/>
              <a:t>https://www.migrationsverket.se/Privatpersoner/Skydd-enligt-massflyktsdirektivet/Boende/Sa-mycket-ska-du-betala-for-boendet.html</a:t>
            </a:r>
          </a:p>
          <a:p>
            <a:endParaRPr lang="sv-SE" b="1" dirty="0" smtClean="0"/>
          </a:p>
          <a:p>
            <a:endParaRPr lang="sv-SE" dirty="0"/>
          </a:p>
        </p:txBody>
      </p:sp>
      <p:sp>
        <p:nvSpPr>
          <p:cNvPr id="4" name="Platshållare för bildnummer 3"/>
          <p:cNvSpPr>
            <a:spLocks noGrp="1"/>
          </p:cNvSpPr>
          <p:nvPr>
            <p:ph type="sldNum" sz="quarter" idx="10"/>
          </p:nvPr>
        </p:nvSpPr>
        <p:spPr/>
        <p:txBody>
          <a:bodyPr/>
          <a:lstStyle/>
          <a:p>
            <a:pPr lvl="0"/>
            <a:fld id="{6737C7C8-7D13-4FF6-BF18-1909072EB675}" type="slidenum">
              <a:rPr lang="sv-SE" smtClean="0"/>
              <a:t>10</a:t>
            </a:fld>
            <a:endParaRPr lang="sv-SE"/>
          </a:p>
        </p:txBody>
      </p:sp>
    </p:spTree>
    <p:extLst>
      <p:ext uri="{BB962C8B-B14F-4D97-AF65-F5344CB8AC3E}">
        <p14:creationId xmlns:p14="http://schemas.microsoft.com/office/powerpoint/2010/main" val="14654144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2" name="Bildobjekt 4"/>
          <p:cNvPicPr>
            <a:picLocks noChangeAspect="1"/>
          </p:cNvPicPr>
          <p:nvPr/>
        </p:nvPicPr>
        <p:blipFill>
          <a:blip r:embed="rId2"/>
          <a:srcRect r="45039" b="54977"/>
          <a:stretch>
            <a:fillRect/>
          </a:stretch>
        </p:blipFill>
        <p:spPr>
          <a:xfrm>
            <a:off x="0" y="0"/>
            <a:ext cx="12191996" cy="6134096"/>
          </a:xfrm>
          <a:prstGeom prst="rect">
            <a:avLst/>
          </a:prstGeom>
          <a:noFill/>
          <a:ln cap="flat">
            <a:noFill/>
          </a:ln>
        </p:spPr>
      </p:pic>
      <p:sp>
        <p:nvSpPr>
          <p:cNvPr id="3" name="Title 1"/>
          <p:cNvSpPr txBox="1">
            <a:spLocks noGrp="1"/>
          </p:cNvSpPr>
          <p:nvPr>
            <p:ph type="ctrTitle"/>
          </p:nvPr>
        </p:nvSpPr>
        <p:spPr>
          <a:xfrm>
            <a:off x="1524003" y="1122361"/>
            <a:ext cx="9144000" cy="2387598"/>
          </a:xfrm>
        </p:spPr>
        <p:txBody>
          <a:bodyPr anchor="b" anchorCtr="1"/>
          <a:lstStyle>
            <a:lvl1pPr algn="ctr">
              <a:defRPr sz="6000">
                <a:solidFill>
                  <a:srgbClr val="FFFFFF"/>
                </a:solidFill>
              </a:defRPr>
            </a:lvl1pPr>
          </a:lstStyle>
          <a:p>
            <a:pPr lvl="0"/>
            <a:r>
              <a:rPr lang="sv-SE"/>
              <a:t>Klicka här för att ändra mall för rubrikformat</a:t>
            </a:r>
            <a:endParaRPr lang="en-US"/>
          </a:p>
        </p:txBody>
      </p:sp>
      <p:sp>
        <p:nvSpPr>
          <p:cNvPr id="4" name="Subtitle 2"/>
          <p:cNvSpPr txBox="1">
            <a:spLocks noGrp="1"/>
          </p:cNvSpPr>
          <p:nvPr>
            <p:ph type="subTitle" idx="1"/>
          </p:nvPr>
        </p:nvSpPr>
        <p:spPr>
          <a:xfrm>
            <a:off x="1524003" y="3602041"/>
            <a:ext cx="9144000" cy="1655758"/>
          </a:xfrm>
        </p:spPr>
        <p:txBody>
          <a:bodyPr anchorCtr="1"/>
          <a:lstStyle>
            <a:lvl1pPr marL="0" indent="0" algn="ctr">
              <a:buNone/>
              <a:defRPr sz="2400">
                <a:solidFill>
                  <a:srgbClr val="FFFFFF"/>
                </a:solidFill>
              </a:defRPr>
            </a:lvl1pPr>
          </a:lstStyle>
          <a:p>
            <a:pPr lvl="0"/>
            <a:r>
              <a:rPr lang="sv-SE"/>
              <a:t>Klicka här för att ändra mall för underrubrikformat</a:t>
            </a:r>
            <a:endParaRPr lang="en-US"/>
          </a:p>
        </p:txBody>
      </p:sp>
    </p:spTree>
    <p:extLst>
      <p:ext uri="{BB962C8B-B14F-4D97-AF65-F5344CB8AC3E}">
        <p14:creationId xmlns:p14="http://schemas.microsoft.com/office/powerpoint/2010/main" val="2331218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pic>
        <p:nvPicPr>
          <p:cNvPr id="2" name="Bildobjekt 9"/>
          <p:cNvPicPr>
            <a:picLocks noChangeAspect="1"/>
          </p:cNvPicPr>
          <p:nvPr/>
        </p:nvPicPr>
        <p:blipFill>
          <a:blip r:embed="rId2"/>
          <a:srcRect l="204" t="45371" r="47144" b="821"/>
          <a:stretch>
            <a:fillRect/>
          </a:stretch>
        </p:blipFill>
        <p:spPr>
          <a:xfrm>
            <a:off x="0" y="-149230"/>
            <a:ext cx="11137904" cy="6270626"/>
          </a:xfrm>
          <a:prstGeom prst="rect">
            <a:avLst/>
          </a:prstGeom>
          <a:noFill/>
          <a:ln cap="flat">
            <a:noFill/>
          </a:ln>
        </p:spPr>
      </p:pic>
      <p:sp>
        <p:nvSpPr>
          <p:cNvPr id="3" name="Title 1"/>
          <p:cNvSpPr txBox="1">
            <a:spLocks noGrp="1"/>
          </p:cNvSpPr>
          <p:nvPr>
            <p:ph type="title"/>
          </p:nvPr>
        </p:nvSpPr>
        <p:spPr>
          <a:xfrm>
            <a:off x="5318973" y="365129"/>
            <a:ext cx="6034820" cy="1325559"/>
          </a:xfrm>
        </p:spPr>
        <p:txBody>
          <a:bodyPr/>
          <a:lstStyle>
            <a:lvl1pPr>
              <a:defRPr/>
            </a:lvl1pPr>
          </a:lstStyle>
          <a:p>
            <a:pPr lvl="0"/>
            <a:r>
              <a:rPr lang="sv-SE"/>
              <a:t>Klicka här för att ändra mall för rubrikformat</a:t>
            </a:r>
            <a:endParaRPr lang="en-US"/>
          </a:p>
        </p:txBody>
      </p:sp>
      <p:sp>
        <p:nvSpPr>
          <p:cNvPr id="4" name="Content Placeholder 2"/>
          <p:cNvSpPr txBox="1">
            <a:spLocks noGrp="1"/>
          </p:cNvSpPr>
          <p:nvPr>
            <p:ph idx="1"/>
          </p:nvPr>
        </p:nvSpPr>
        <p:spPr>
          <a:xfrm>
            <a:off x="218943" y="365129"/>
            <a:ext cx="4481849" cy="5811834"/>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Content Placeholder 3"/>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3162818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1_Två delar">
    <p:spTree>
      <p:nvGrpSpPr>
        <p:cNvPr id="1" name=""/>
        <p:cNvGrpSpPr/>
        <p:nvPr/>
      </p:nvGrpSpPr>
      <p:grpSpPr>
        <a:xfrm>
          <a:off x="0" y="0"/>
          <a:ext cx="0" cy="0"/>
          <a:chOff x="0" y="0"/>
          <a:chExt cx="0" cy="0"/>
        </a:xfrm>
      </p:grpSpPr>
      <p:sp>
        <p:nvSpPr>
          <p:cNvPr id="2" name="Rektangel 5"/>
          <p:cNvSpPr/>
          <p:nvPr/>
        </p:nvSpPr>
        <p:spPr>
          <a:xfrm>
            <a:off x="0" y="5878284"/>
            <a:ext cx="12191996" cy="979715"/>
          </a:xfrm>
          <a:prstGeom prst="rect">
            <a:avLst/>
          </a:prstGeom>
          <a:solidFill>
            <a:srgbClr val="FFFFFF"/>
          </a:solid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000000"/>
              </a:solidFill>
              <a:uFillTx/>
              <a:latin typeface="Calibri"/>
            </a:endParaRPr>
          </a:p>
        </p:txBody>
      </p:sp>
      <p:pic>
        <p:nvPicPr>
          <p:cNvPr id="3" name="Bildobjekt 11"/>
          <p:cNvPicPr>
            <a:picLocks noChangeAspect="1"/>
          </p:cNvPicPr>
          <p:nvPr/>
        </p:nvPicPr>
        <p:blipFill>
          <a:blip r:embed="rId2"/>
          <a:srcRect l="302" t="68213" r="73177" b="904"/>
          <a:stretch>
            <a:fillRect/>
          </a:stretch>
        </p:blipFill>
        <p:spPr>
          <a:xfrm>
            <a:off x="0" y="0"/>
            <a:ext cx="8153403" cy="6115589"/>
          </a:xfrm>
          <a:prstGeom prst="rect">
            <a:avLst/>
          </a:prstGeom>
          <a:noFill/>
          <a:ln cap="flat">
            <a:noFill/>
          </a:ln>
        </p:spPr>
      </p:pic>
      <p:sp>
        <p:nvSpPr>
          <p:cNvPr id="4" name="Title 1"/>
          <p:cNvSpPr txBox="1">
            <a:spLocks noGrp="1"/>
          </p:cNvSpPr>
          <p:nvPr>
            <p:ph type="title"/>
          </p:nvPr>
        </p:nvSpPr>
        <p:spPr>
          <a:xfrm>
            <a:off x="5318973" y="365129"/>
            <a:ext cx="6034820" cy="1325559"/>
          </a:xfrm>
        </p:spPr>
        <p:txBody>
          <a:bodyPr/>
          <a:lstStyle>
            <a:lvl1pPr>
              <a:defRPr/>
            </a:lvl1pPr>
          </a:lstStyle>
          <a:p>
            <a:pPr lvl="0"/>
            <a:r>
              <a:rPr lang="sv-SE"/>
              <a:t>Klicka här för att ändra mall för rubrikformat</a:t>
            </a:r>
            <a:endParaRPr lang="en-US"/>
          </a:p>
        </p:txBody>
      </p:sp>
      <p:sp>
        <p:nvSpPr>
          <p:cNvPr id="5" name="Content Placeholder 2"/>
          <p:cNvSpPr txBox="1">
            <a:spLocks noGrp="1"/>
          </p:cNvSpPr>
          <p:nvPr>
            <p:ph idx="1"/>
          </p:nvPr>
        </p:nvSpPr>
        <p:spPr>
          <a:xfrm>
            <a:off x="218943" y="365129"/>
            <a:ext cx="4481849" cy="5811834"/>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6" name="Content Placeholder 3"/>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pic>
        <p:nvPicPr>
          <p:cNvPr id="7" name="Bildobjekt 6"/>
          <p:cNvPicPr>
            <a:picLocks noChangeAspect="1"/>
          </p:cNvPicPr>
          <p:nvPr/>
        </p:nvPicPr>
        <p:blipFill>
          <a:blip r:embed="rId3"/>
          <a:srcRect b="25508"/>
          <a:stretch>
            <a:fillRect/>
          </a:stretch>
        </p:blipFill>
        <p:spPr>
          <a:xfrm>
            <a:off x="0" y="6115589"/>
            <a:ext cx="12191996" cy="742410"/>
          </a:xfrm>
          <a:prstGeom prst="rect">
            <a:avLst/>
          </a:prstGeom>
          <a:noFill/>
          <a:ln cap="flat">
            <a:noFill/>
          </a:ln>
        </p:spPr>
      </p:pic>
    </p:spTree>
    <p:extLst>
      <p:ext uri="{BB962C8B-B14F-4D97-AF65-F5344CB8AC3E}">
        <p14:creationId xmlns:p14="http://schemas.microsoft.com/office/powerpoint/2010/main" val="3081176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2_Två delar">
    <p:spTree>
      <p:nvGrpSpPr>
        <p:cNvPr id="1" name=""/>
        <p:cNvGrpSpPr/>
        <p:nvPr/>
      </p:nvGrpSpPr>
      <p:grpSpPr>
        <a:xfrm>
          <a:off x="0" y="0"/>
          <a:ext cx="0" cy="0"/>
          <a:chOff x="0" y="0"/>
          <a:chExt cx="0" cy="0"/>
        </a:xfrm>
      </p:grpSpPr>
      <p:sp>
        <p:nvSpPr>
          <p:cNvPr id="2" name="Rektangel 5"/>
          <p:cNvSpPr/>
          <p:nvPr/>
        </p:nvSpPr>
        <p:spPr>
          <a:xfrm>
            <a:off x="0" y="5921828"/>
            <a:ext cx="12191996" cy="936171"/>
          </a:xfrm>
          <a:prstGeom prst="rect">
            <a:avLst/>
          </a:prstGeom>
          <a:solidFill>
            <a:srgbClr val="FFFFFF"/>
          </a:solid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FFFFFF"/>
              </a:solidFill>
              <a:uFillTx/>
              <a:latin typeface="Calibri"/>
            </a:endParaRPr>
          </a:p>
        </p:txBody>
      </p:sp>
      <p:pic>
        <p:nvPicPr>
          <p:cNvPr id="3" name="Bildobjekt 5"/>
          <p:cNvPicPr>
            <a:picLocks noChangeAspect="1"/>
          </p:cNvPicPr>
          <p:nvPr/>
        </p:nvPicPr>
        <p:blipFill>
          <a:blip r:embed="rId2"/>
          <a:srcRect l="66228" t="715" r="6224" b="48148"/>
          <a:stretch>
            <a:fillRect/>
          </a:stretch>
        </p:blipFill>
        <p:spPr>
          <a:xfrm>
            <a:off x="0" y="0"/>
            <a:ext cx="9055102" cy="6105768"/>
          </a:xfrm>
          <a:prstGeom prst="rect">
            <a:avLst/>
          </a:prstGeom>
          <a:noFill/>
          <a:ln cap="flat">
            <a:noFill/>
          </a:ln>
        </p:spPr>
      </p:pic>
      <p:sp>
        <p:nvSpPr>
          <p:cNvPr id="4" name="Title 1"/>
          <p:cNvSpPr txBox="1">
            <a:spLocks noGrp="1"/>
          </p:cNvSpPr>
          <p:nvPr>
            <p:ph type="title"/>
          </p:nvPr>
        </p:nvSpPr>
        <p:spPr>
          <a:xfrm>
            <a:off x="5318973" y="365129"/>
            <a:ext cx="6034820" cy="1325559"/>
          </a:xfrm>
        </p:spPr>
        <p:txBody>
          <a:bodyPr/>
          <a:lstStyle>
            <a:lvl1pPr>
              <a:defRPr/>
            </a:lvl1pPr>
          </a:lstStyle>
          <a:p>
            <a:pPr lvl="0"/>
            <a:r>
              <a:rPr lang="sv-SE"/>
              <a:t>Klicka här för att ändra mall för rubrikformat</a:t>
            </a:r>
            <a:endParaRPr lang="en-US"/>
          </a:p>
        </p:txBody>
      </p:sp>
      <p:sp>
        <p:nvSpPr>
          <p:cNvPr id="5" name="Content Placeholder 2"/>
          <p:cNvSpPr txBox="1">
            <a:spLocks noGrp="1"/>
          </p:cNvSpPr>
          <p:nvPr>
            <p:ph idx="1"/>
          </p:nvPr>
        </p:nvSpPr>
        <p:spPr>
          <a:xfrm>
            <a:off x="218943" y="365129"/>
            <a:ext cx="4481849" cy="5811834"/>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6" name="Content Placeholder 3"/>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pic>
        <p:nvPicPr>
          <p:cNvPr id="7" name="Bildobjekt 5"/>
          <p:cNvPicPr>
            <a:picLocks noChangeAspect="1"/>
          </p:cNvPicPr>
          <p:nvPr/>
        </p:nvPicPr>
        <p:blipFill>
          <a:blip r:embed="rId3"/>
          <a:srcRect b="21986"/>
          <a:stretch>
            <a:fillRect/>
          </a:stretch>
        </p:blipFill>
        <p:spPr>
          <a:xfrm>
            <a:off x="0" y="6107542"/>
            <a:ext cx="12191996" cy="770656"/>
          </a:xfrm>
          <a:prstGeom prst="rect">
            <a:avLst/>
          </a:prstGeom>
          <a:noFill/>
          <a:ln cap="flat">
            <a:noFill/>
          </a:ln>
        </p:spPr>
      </p:pic>
    </p:spTree>
    <p:extLst>
      <p:ext uri="{BB962C8B-B14F-4D97-AF65-F5344CB8AC3E}">
        <p14:creationId xmlns:p14="http://schemas.microsoft.com/office/powerpoint/2010/main" val="2519567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ämförelse">
    <p:spTree>
      <p:nvGrpSpPr>
        <p:cNvPr id="1" name=""/>
        <p:cNvGrpSpPr/>
        <p:nvPr/>
      </p:nvGrpSpPr>
      <p:grpSpPr>
        <a:xfrm>
          <a:off x="0" y="0"/>
          <a:ext cx="0" cy="0"/>
          <a:chOff x="0" y="0"/>
          <a:chExt cx="0" cy="0"/>
        </a:xfrm>
      </p:grpSpPr>
      <p:pic>
        <p:nvPicPr>
          <p:cNvPr id="2" name="Bildobjekt 6"/>
          <p:cNvPicPr>
            <a:picLocks noChangeAspect="1"/>
          </p:cNvPicPr>
          <p:nvPr/>
        </p:nvPicPr>
        <p:blipFill>
          <a:blip r:embed="rId2"/>
          <a:srcRect l="59499" b="70555"/>
          <a:stretch>
            <a:fillRect/>
          </a:stretch>
        </p:blipFill>
        <p:spPr>
          <a:xfrm rot="10799991">
            <a:off x="-139" y="0"/>
            <a:ext cx="4495803" cy="1765304"/>
          </a:xfrm>
          <a:prstGeom prst="rect">
            <a:avLst/>
          </a:prstGeom>
          <a:noFill/>
          <a:ln cap="flat">
            <a:noFill/>
          </a:ln>
        </p:spPr>
      </p:pic>
      <p:sp>
        <p:nvSpPr>
          <p:cNvPr id="3" name="Title 1"/>
          <p:cNvSpPr txBox="1">
            <a:spLocks noGrp="1"/>
          </p:cNvSpPr>
          <p:nvPr>
            <p:ph type="title"/>
          </p:nvPr>
        </p:nvSpPr>
        <p:spPr>
          <a:xfrm>
            <a:off x="3876543" y="365129"/>
            <a:ext cx="7478850" cy="1325559"/>
          </a:xfrm>
        </p:spPr>
        <p:txBody>
          <a:bodyPr/>
          <a:lstStyle>
            <a:lvl1pPr>
              <a:defRPr/>
            </a:lvl1pPr>
          </a:lstStyle>
          <a:p>
            <a:pPr lvl="0"/>
            <a:r>
              <a:rPr lang="sv-SE"/>
              <a:t>Klicka här för att ändra mall för rubrikformat</a:t>
            </a:r>
            <a:endParaRPr lang="en-US"/>
          </a:p>
        </p:txBody>
      </p:sp>
      <p:sp>
        <p:nvSpPr>
          <p:cNvPr id="4" name="Text Placeholder 2"/>
          <p:cNvSpPr txBox="1">
            <a:spLocks noGrp="1"/>
          </p:cNvSpPr>
          <p:nvPr>
            <p:ph type="body" idx="4294967295"/>
          </p:nvPr>
        </p:nvSpPr>
        <p:spPr>
          <a:xfrm>
            <a:off x="839784" y="1681160"/>
            <a:ext cx="5157782" cy="823910"/>
          </a:xfrm>
        </p:spPr>
        <p:txBody>
          <a:bodyPr anchor="b"/>
          <a:lstStyle>
            <a:lvl1pPr marL="0" indent="0">
              <a:buNone/>
              <a:defRPr sz="2400" b="1"/>
            </a:lvl1pPr>
          </a:lstStyle>
          <a:p>
            <a:pPr lvl="0"/>
            <a:r>
              <a:rPr lang="sv-SE"/>
              <a:t>Klicka här för att ändra format på bakgrundstexten</a:t>
            </a:r>
          </a:p>
        </p:txBody>
      </p:sp>
      <p:sp>
        <p:nvSpPr>
          <p:cNvPr id="5" name="Content Placeholder 3"/>
          <p:cNvSpPr txBox="1">
            <a:spLocks noGrp="1"/>
          </p:cNvSpPr>
          <p:nvPr>
            <p:ph idx="4294967295"/>
          </p:nvPr>
        </p:nvSpPr>
        <p:spPr>
          <a:xfrm>
            <a:off x="839784" y="2505071"/>
            <a:ext cx="5157782" cy="3684583"/>
          </a:xfrm>
        </p:spPr>
        <p:txBody>
          <a:bodyPr/>
          <a:lstStyle>
            <a:lvl1pPr>
              <a:defRPr/>
            </a:lvl1pPr>
            <a:lvl2pPr>
              <a:defRPr/>
            </a:lvl2pPr>
            <a:lvl3pPr>
              <a:defRPr/>
            </a:lvl3pPr>
            <a:lvl4pPr>
              <a:defRPr/>
            </a:lvl4pPr>
            <a:lvl5pP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6" name="Text Placeholder 4"/>
          <p:cNvSpPr txBox="1">
            <a:spLocks noGrp="1"/>
          </p:cNvSpPr>
          <p:nvPr>
            <p:ph type="body" idx="4294967295"/>
          </p:nvPr>
        </p:nvSpPr>
        <p:spPr>
          <a:xfrm>
            <a:off x="6172200" y="1681160"/>
            <a:ext cx="5183184" cy="823910"/>
          </a:xfrm>
        </p:spPr>
        <p:txBody>
          <a:bodyPr anchor="b"/>
          <a:lstStyle>
            <a:lvl1pPr marL="0" indent="0">
              <a:buNone/>
              <a:defRPr sz="2400" b="1"/>
            </a:lvl1pPr>
          </a:lstStyle>
          <a:p>
            <a:pPr lvl="0"/>
            <a:r>
              <a:rPr lang="sv-SE"/>
              <a:t>Klicka här för att ändra format på bakgrundstexten</a:t>
            </a:r>
          </a:p>
        </p:txBody>
      </p:sp>
      <p:sp>
        <p:nvSpPr>
          <p:cNvPr id="7" name="Content Placeholder 5"/>
          <p:cNvSpPr txBox="1">
            <a:spLocks noGrp="1"/>
          </p:cNvSpPr>
          <p:nvPr>
            <p:ph idx="4294967295"/>
          </p:nvPr>
        </p:nvSpPr>
        <p:spPr>
          <a:xfrm>
            <a:off x="6172200" y="2505071"/>
            <a:ext cx="5183184" cy="3684583"/>
          </a:xfrm>
        </p:spPr>
        <p:txBody>
          <a:bodyPr/>
          <a:lstStyle>
            <a:lvl1pPr>
              <a:defRPr/>
            </a:lvl1pPr>
            <a:lvl2pPr>
              <a:defRPr/>
            </a:lvl2pPr>
            <a:lvl3pPr>
              <a:defRPr/>
            </a:lvl3pPr>
            <a:lvl4pPr>
              <a:defRPr/>
            </a:lvl4pPr>
            <a:lvl5pP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8" name="Platshållare för text 8"/>
          <p:cNvSpPr txBox="1">
            <a:spLocks noGrp="1"/>
          </p:cNvSpPr>
          <p:nvPr>
            <p:ph type="body" idx="4294967295"/>
          </p:nvPr>
        </p:nvSpPr>
        <p:spPr>
          <a:xfrm>
            <a:off x="141667" y="365129"/>
            <a:ext cx="2652665" cy="1070872"/>
          </a:xfrm>
        </p:spPr>
        <p:txBody>
          <a:bodyPr/>
          <a:lstStyle>
            <a:lvl1pPr marL="0" indent="0">
              <a:buNone/>
              <a:defRPr>
                <a:solidFill>
                  <a:srgbClr val="FFFFFF"/>
                </a:solidFill>
              </a:defRPr>
            </a:lvl1pPr>
          </a:lstStyle>
          <a:p>
            <a:pPr lvl="0"/>
            <a:r>
              <a:rPr lang="sv-SE"/>
              <a:t>  TEXT </a:t>
            </a:r>
          </a:p>
        </p:txBody>
      </p:sp>
    </p:spTree>
    <p:extLst>
      <p:ext uri="{BB962C8B-B14F-4D97-AF65-F5344CB8AC3E}">
        <p14:creationId xmlns:p14="http://schemas.microsoft.com/office/powerpoint/2010/main" val="3273832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Jämförelse">
    <p:spTree>
      <p:nvGrpSpPr>
        <p:cNvPr id="1" name=""/>
        <p:cNvGrpSpPr/>
        <p:nvPr/>
      </p:nvGrpSpPr>
      <p:grpSpPr>
        <a:xfrm>
          <a:off x="0" y="0"/>
          <a:ext cx="0" cy="0"/>
          <a:chOff x="0" y="0"/>
          <a:chExt cx="0" cy="0"/>
        </a:xfrm>
      </p:grpSpPr>
      <p:pic>
        <p:nvPicPr>
          <p:cNvPr id="2" name="Bildobjekt 8"/>
          <p:cNvPicPr>
            <a:picLocks noChangeAspect="1"/>
          </p:cNvPicPr>
          <p:nvPr/>
        </p:nvPicPr>
        <p:blipFill>
          <a:blip r:embed="rId2"/>
          <a:srcRect l="69135" r="405" b="75995"/>
          <a:stretch>
            <a:fillRect/>
          </a:stretch>
        </p:blipFill>
        <p:spPr>
          <a:xfrm rot="10799991">
            <a:off x="-139" y="0"/>
            <a:ext cx="4356101" cy="1854202"/>
          </a:xfrm>
          <a:prstGeom prst="rect">
            <a:avLst/>
          </a:prstGeom>
          <a:noFill/>
          <a:ln cap="flat">
            <a:noFill/>
          </a:ln>
        </p:spPr>
      </p:pic>
      <p:sp>
        <p:nvSpPr>
          <p:cNvPr id="3" name="Title 1"/>
          <p:cNvSpPr txBox="1">
            <a:spLocks noGrp="1"/>
          </p:cNvSpPr>
          <p:nvPr>
            <p:ph type="title"/>
          </p:nvPr>
        </p:nvSpPr>
        <p:spPr>
          <a:xfrm>
            <a:off x="3876543" y="365129"/>
            <a:ext cx="7478850" cy="1325559"/>
          </a:xfrm>
        </p:spPr>
        <p:txBody>
          <a:bodyPr/>
          <a:lstStyle>
            <a:lvl1pPr>
              <a:defRPr/>
            </a:lvl1pPr>
          </a:lstStyle>
          <a:p>
            <a:pPr lvl="0"/>
            <a:r>
              <a:rPr lang="sv-SE"/>
              <a:t>Klicka här för att ändra mall för rubrikformat</a:t>
            </a:r>
            <a:endParaRPr lang="en-US"/>
          </a:p>
        </p:txBody>
      </p:sp>
      <p:sp>
        <p:nvSpPr>
          <p:cNvPr id="4" name="Text Placeholder 2"/>
          <p:cNvSpPr txBox="1">
            <a:spLocks noGrp="1"/>
          </p:cNvSpPr>
          <p:nvPr>
            <p:ph type="body" idx="4294967295"/>
          </p:nvPr>
        </p:nvSpPr>
        <p:spPr>
          <a:xfrm>
            <a:off x="839784" y="1681160"/>
            <a:ext cx="5157782" cy="823910"/>
          </a:xfrm>
        </p:spPr>
        <p:txBody>
          <a:bodyPr anchor="b"/>
          <a:lstStyle>
            <a:lvl1pPr marL="0" indent="0">
              <a:buNone/>
              <a:defRPr sz="2400" b="1"/>
            </a:lvl1pPr>
          </a:lstStyle>
          <a:p>
            <a:pPr lvl="0"/>
            <a:r>
              <a:rPr lang="sv-SE"/>
              <a:t>Klicka här för att ändra format på bakgrundstexten</a:t>
            </a:r>
          </a:p>
        </p:txBody>
      </p:sp>
      <p:sp>
        <p:nvSpPr>
          <p:cNvPr id="5" name="Content Placeholder 3"/>
          <p:cNvSpPr txBox="1">
            <a:spLocks noGrp="1"/>
          </p:cNvSpPr>
          <p:nvPr>
            <p:ph idx="4294967295"/>
          </p:nvPr>
        </p:nvSpPr>
        <p:spPr>
          <a:xfrm>
            <a:off x="839784" y="2505071"/>
            <a:ext cx="5157782" cy="3684583"/>
          </a:xfrm>
        </p:spPr>
        <p:txBody>
          <a:bodyPr/>
          <a:lstStyle>
            <a:lvl1pPr>
              <a:defRPr/>
            </a:lvl1pPr>
            <a:lvl2pPr>
              <a:defRPr/>
            </a:lvl2pPr>
            <a:lvl3pPr>
              <a:defRPr/>
            </a:lvl3pPr>
            <a:lvl4pPr>
              <a:defRPr/>
            </a:lvl4pPr>
            <a:lvl5pP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6" name="Text Placeholder 4"/>
          <p:cNvSpPr txBox="1">
            <a:spLocks noGrp="1"/>
          </p:cNvSpPr>
          <p:nvPr>
            <p:ph type="body" idx="4294967295"/>
          </p:nvPr>
        </p:nvSpPr>
        <p:spPr>
          <a:xfrm>
            <a:off x="6172200" y="1681160"/>
            <a:ext cx="5183184" cy="823910"/>
          </a:xfrm>
        </p:spPr>
        <p:txBody>
          <a:bodyPr anchor="b"/>
          <a:lstStyle>
            <a:lvl1pPr marL="0" indent="0">
              <a:buNone/>
              <a:defRPr sz="2400" b="1"/>
            </a:lvl1pPr>
          </a:lstStyle>
          <a:p>
            <a:pPr lvl="0"/>
            <a:r>
              <a:rPr lang="sv-SE"/>
              <a:t>Klicka här för att ändra format på bakgrundstexten</a:t>
            </a:r>
          </a:p>
        </p:txBody>
      </p:sp>
      <p:sp>
        <p:nvSpPr>
          <p:cNvPr id="7" name="Content Placeholder 5"/>
          <p:cNvSpPr txBox="1">
            <a:spLocks noGrp="1"/>
          </p:cNvSpPr>
          <p:nvPr>
            <p:ph idx="4294967295"/>
          </p:nvPr>
        </p:nvSpPr>
        <p:spPr>
          <a:xfrm>
            <a:off x="6172200" y="2505071"/>
            <a:ext cx="5183184" cy="3684583"/>
          </a:xfrm>
        </p:spPr>
        <p:txBody>
          <a:bodyPr/>
          <a:lstStyle>
            <a:lvl1pPr>
              <a:defRPr/>
            </a:lvl1pPr>
            <a:lvl2pPr>
              <a:defRPr/>
            </a:lvl2pPr>
            <a:lvl3pPr>
              <a:defRPr/>
            </a:lvl3pPr>
            <a:lvl4pPr>
              <a:defRPr/>
            </a:lvl4pPr>
            <a:lvl5pP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8" name="Platshållare för text 8"/>
          <p:cNvSpPr txBox="1">
            <a:spLocks noGrp="1"/>
          </p:cNvSpPr>
          <p:nvPr>
            <p:ph type="body" idx="4294967295"/>
          </p:nvPr>
        </p:nvSpPr>
        <p:spPr>
          <a:xfrm>
            <a:off x="141667" y="365129"/>
            <a:ext cx="2652665" cy="1070872"/>
          </a:xfrm>
        </p:spPr>
        <p:txBody>
          <a:bodyPr/>
          <a:lstStyle>
            <a:lvl1pPr marL="0" indent="0">
              <a:buNone/>
              <a:defRPr>
                <a:solidFill>
                  <a:srgbClr val="FFFFFF"/>
                </a:solidFill>
              </a:defRPr>
            </a:lvl1pPr>
          </a:lstStyle>
          <a:p>
            <a:pPr lvl="0"/>
            <a:r>
              <a:rPr lang="sv-SE"/>
              <a:t>  TEXT </a:t>
            </a:r>
          </a:p>
        </p:txBody>
      </p:sp>
      <p:sp>
        <p:nvSpPr>
          <p:cNvPr id="9" name="Rektangel 8"/>
          <p:cNvSpPr/>
          <p:nvPr/>
        </p:nvSpPr>
        <p:spPr>
          <a:xfrm>
            <a:off x="0" y="5878284"/>
            <a:ext cx="12191996" cy="979715"/>
          </a:xfrm>
          <a:prstGeom prst="rect">
            <a:avLst/>
          </a:prstGeom>
          <a:solidFill>
            <a:srgbClr val="FFFFFF"/>
          </a:solid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000000"/>
              </a:solidFill>
              <a:uFillTx/>
              <a:latin typeface="Calibri"/>
            </a:endParaRPr>
          </a:p>
        </p:txBody>
      </p:sp>
      <p:pic>
        <p:nvPicPr>
          <p:cNvPr id="10" name="Bildobjekt 9"/>
          <p:cNvPicPr>
            <a:picLocks noChangeAspect="1"/>
          </p:cNvPicPr>
          <p:nvPr/>
        </p:nvPicPr>
        <p:blipFill>
          <a:blip r:embed="rId3"/>
          <a:srcRect b="25508"/>
          <a:stretch>
            <a:fillRect/>
          </a:stretch>
        </p:blipFill>
        <p:spPr>
          <a:xfrm>
            <a:off x="0" y="6122127"/>
            <a:ext cx="12191996" cy="735872"/>
          </a:xfrm>
          <a:prstGeom prst="rect">
            <a:avLst/>
          </a:prstGeom>
          <a:noFill/>
          <a:ln cap="flat">
            <a:noFill/>
          </a:ln>
        </p:spPr>
      </p:pic>
    </p:spTree>
    <p:extLst>
      <p:ext uri="{BB962C8B-B14F-4D97-AF65-F5344CB8AC3E}">
        <p14:creationId xmlns:p14="http://schemas.microsoft.com/office/powerpoint/2010/main" val="293712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Jämförelse">
    <p:spTree>
      <p:nvGrpSpPr>
        <p:cNvPr id="1" name=""/>
        <p:cNvGrpSpPr/>
        <p:nvPr/>
      </p:nvGrpSpPr>
      <p:grpSpPr>
        <a:xfrm>
          <a:off x="0" y="0"/>
          <a:ext cx="0" cy="0"/>
          <a:chOff x="0" y="0"/>
          <a:chExt cx="0" cy="0"/>
        </a:xfrm>
      </p:grpSpPr>
      <p:pic>
        <p:nvPicPr>
          <p:cNvPr id="2" name="Bildobjekt 6"/>
          <p:cNvPicPr>
            <a:picLocks noChangeAspect="1"/>
          </p:cNvPicPr>
          <p:nvPr/>
        </p:nvPicPr>
        <p:blipFill>
          <a:blip r:embed="rId2"/>
          <a:srcRect l="710" t="88192" r="87685" b="2041"/>
          <a:stretch>
            <a:fillRect/>
          </a:stretch>
        </p:blipFill>
        <p:spPr>
          <a:xfrm rot="10799991" flipH="1">
            <a:off x="-22359" y="0"/>
            <a:ext cx="4772025" cy="1998658"/>
          </a:xfrm>
          <a:prstGeom prst="rect">
            <a:avLst/>
          </a:prstGeom>
          <a:noFill/>
          <a:ln cap="flat">
            <a:noFill/>
          </a:ln>
        </p:spPr>
      </p:pic>
      <p:sp>
        <p:nvSpPr>
          <p:cNvPr id="3" name="Title 1"/>
          <p:cNvSpPr txBox="1">
            <a:spLocks noGrp="1"/>
          </p:cNvSpPr>
          <p:nvPr>
            <p:ph type="title"/>
          </p:nvPr>
        </p:nvSpPr>
        <p:spPr>
          <a:xfrm>
            <a:off x="3876543" y="365129"/>
            <a:ext cx="7478850" cy="1325559"/>
          </a:xfrm>
        </p:spPr>
        <p:txBody>
          <a:bodyPr/>
          <a:lstStyle>
            <a:lvl1pPr>
              <a:defRPr/>
            </a:lvl1pPr>
          </a:lstStyle>
          <a:p>
            <a:pPr lvl="0"/>
            <a:r>
              <a:rPr lang="sv-SE"/>
              <a:t>Klicka här för att ändra mall för rubrikformat</a:t>
            </a:r>
            <a:endParaRPr lang="en-US"/>
          </a:p>
        </p:txBody>
      </p:sp>
      <p:sp>
        <p:nvSpPr>
          <p:cNvPr id="4" name="Text Placeholder 2"/>
          <p:cNvSpPr txBox="1">
            <a:spLocks noGrp="1"/>
          </p:cNvSpPr>
          <p:nvPr>
            <p:ph type="body" idx="4294967295"/>
          </p:nvPr>
        </p:nvSpPr>
        <p:spPr>
          <a:xfrm>
            <a:off x="839784" y="1681160"/>
            <a:ext cx="5157782" cy="823910"/>
          </a:xfrm>
        </p:spPr>
        <p:txBody>
          <a:bodyPr anchor="b"/>
          <a:lstStyle>
            <a:lvl1pPr marL="0" indent="0">
              <a:buNone/>
              <a:defRPr sz="2400" b="1"/>
            </a:lvl1pPr>
          </a:lstStyle>
          <a:p>
            <a:pPr lvl="0"/>
            <a:r>
              <a:rPr lang="sv-SE"/>
              <a:t>Klicka här för att ändra format på bakgrundstexten</a:t>
            </a:r>
          </a:p>
        </p:txBody>
      </p:sp>
      <p:sp>
        <p:nvSpPr>
          <p:cNvPr id="5" name="Content Placeholder 3"/>
          <p:cNvSpPr txBox="1">
            <a:spLocks noGrp="1"/>
          </p:cNvSpPr>
          <p:nvPr>
            <p:ph idx="4294967295"/>
          </p:nvPr>
        </p:nvSpPr>
        <p:spPr>
          <a:xfrm>
            <a:off x="839784" y="2505071"/>
            <a:ext cx="5157782" cy="3684583"/>
          </a:xfrm>
        </p:spPr>
        <p:txBody>
          <a:bodyPr/>
          <a:lstStyle>
            <a:lvl1pPr>
              <a:defRPr/>
            </a:lvl1pPr>
            <a:lvl2pPr>
              <a:defRPr/>
            </a:lvl2pPr>
            <a:lvl3pPr>
              <a:defRPr/>
            </a:lvl3pPr>
            <a:lvl4pPr>
              <a:defRPr/>
            </a:lvl4pPr>
            <a:lvl5pP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6" name="Text Placeholder 4"/>
          <p:cNvSpPr txBox="1">
            <a:spLocks noGrp="1"/>
          </p:cNvSpPr>
          <p:nvPr>
            <p:ph type="body" idx="4294967295"/>
          </p:nvPr>
        </p:nvSpPr>
        <p:spPr>
          <a:xfrm>
            <a:off x="6172200" y="1681160"/>
            <a:ext cx="5183184" cy="823910"/>
          </a:xfrm>
        </p:spPr>
        <p:txBody>
          <a:bodyPr anchor="b"/>
          <a:lstStyle>
            <a:lvl1pPr marL="0" indent="0">
              <a:buNone/>
              <a:defRPr sz="2400" b="1"/>
            </a:lvl1pPr>
          </a:lstStyle>
          <a:p>
            <a:pPr lvl="0"/>
            <a:r>
              <a:rPr lang="sv-SE"/>
              <a:t>Klicka här för att ändra format på bakgrundstexten</a:t>
            </a:r>
          </a:p>
        </p:txBody>
      </p:sp>
      <p:sp>
        <p:nvSpPr>
          <p:cNvPr id="7" name="Content Placeholder 5"/>
          <p:cNvSpPr txBox="1">
            <a:spLocks noGrp="1"/>
          </p:cNvSpPr>
          <p:nvPr>
            <p:ph idx="4294967295"/>
          </p:nvPr>
        </p:nvSpPr>
        <p:spPr>
          <a:xfrm>
            <a:off x="6172200" y="2505071"/>
            <a:ext cx="5183184" cy="3684583"/>
          </a:xfrm>
        </p:spPr>
        <p:txBody>
          <a:bodyPr/>
          <a:lstStyle>
            <a:lvl1pPr>
              <a:defRPr/>
            </a:lvl1pPr>
            <a:lvl2pPr>
              <a:defRPr/>
            </a:lvl2pPr>
            <a:lvl3pPr>
              <a:defRPr/>
            </a:lvl3pPr>
            <a:lvl4pPr>
              <a:defRPr/>
            </a:lvl4pPr>
            <a:lvl5pP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8" name="Platshållare för text 8"/>
          <p:cNvSpPr txBox="1">
            <a:spLocks noGrp="1"/>
          </p:cNvSpPr>
          <p:nvPr>
            <p:ph type="body" idx="4294967295"/>
          </p:nvPr>
        </p:nvSpPr>
        <p:spPr>
          <a:xfrm>
            <a:off x="141667" y="365129"/>
            <a:ext cx="2652665" cy="1070872"/>
          </a:xfrm>
        </p:spPr>
        <p:txBody>
          <a:bodyPr/>
          <a:lstStyle>
            <a:lvl1pPr marL="0" indent="0">
              <a:buNone/>
              <a:defRPr>
                <a:solidFill>
                  <a:srgbClr val="FFFFFF"/>
                </a:solidFill>
              </a:defRPr>
            </a:lvl1pPr>
          </a:lstStyle>
          <a:p>
            <a:pPr lvl="0"/>
            <a:r>
              <a:rPr lang="sv-SE"/>
              <a:t>  TEXT </a:t>
            </a:r>
          </a:p>
        </p:txBody>
      </p:sp>
      <p:sp>
        <p:nvSpPr>
          <p:cNvPr id="9" name="Rektangel 8"/>
          <p:cNvSpPr/>
          <p:nvPr/>
        </p:nvSpPr>
        <p:spPr>
          <a:xfrm>
            <a:off x="0" y="5921828"/>
            <a:ext cx="12191996" cy="936171"/>
          </a:xfrm>
          <a:prstGeom prst="rect">
            <a:avLst/>
          </a:prstGeom>
          <a:solidFill>
            <a:srgbClr val="FFFFFF"/>
          </a:solid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FFFFFF"/>
              </a:solidFill>
              <a:uFillTx/>
              <a:latin typeface="Calibri"/>
            </a:endParaRPr>
          </a:p>
        </p:txBody>
      </p:sp>
      <p:pic>
        <p:nvPicPr>
          <p:cNvPr id="10" name="Bildobjekt 5"/>
          <p:cNvPicPr>
            <a:picLocks noChangeAspect="1"/>
          </p:cNvPicPr>
          <p:nvPr/>
        </p:nvPicPr>
        <p:blipFill>
          <a:blip r:embed="rId3"/>
          <a:srcRect b="21986"/>
          <a:stretch>
            <a:fillRect/>
          </a:stretch>
        </p:blipFill>
        <p:spPr>
          <a:xfrm>
            <a:off x="0" y="6107542"/>
            <a:ext cx="12191996" cy="770656"/>
          </a:xfrm>
          <a:prstGeom prst="rect">
            <a:avLst/>
          </a:prstGeom>
          <a:noFill/>
          <a:ln cap="flat">
            <a:noFill/>
          </a:ln>
        </p:spPr>
      </p:pic>
    </p:spTree>
    <p:extLst>
      <p:ext uri="{BB962C8B-B14F-4D97-AF65-F5344CB8AC3E}">
        <p14:creationId xmlns:p14="http://schemas.microsoft.com/office/powerpoint/2010/main" val="763830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Endast rubrik">
    <p:spTree>
      <p:nvGrpSpPr>
        <p:cNvPr id="1" name=""/>
        <p:cNvGrpSpPr/>
        <p:nvPr/>
      </p:nvGrpSpPr>
      <p:grpSpPr>
        <a:xfrm>
          <a:off x="0" y="0"/>
          <a:ext cx="0" cy="0"/>
          <a:chOff x="0" y="0"/>
          <a:chExt cx="0" cy="0"/>
        </a:xfrm>
      </p:grpSpPr>
      <p:pic>
        <p:nvPicPr>
          <p:cNvPr id="2" name="Bildobjekt 6"/>
          <p:cNvPicPr>
            <a:picLocks noChangeAspect="1"/>
          </p:cNvPicPr>
          <p:nvPr/>
        </p:nvPicPr>
        <p:blipFill>
          <a:blip r:embed="rId2"/>
          <a:srcRect l="59499" b="70555"/>
          <a:stretch>
            <a:fillRect/>
          </a:stretch>
        </p:blipFill>
        <p:spPr>
          <a:xfrm flipH="1">
            <a:off x="0" y="4346408"/>
            <a:ext cx="4038603" cy="1765304"/>
          </a:xfrm>
          <a:prstGeom prst="rect">
            <a:avLst/>
          </a:prstGeom>
          <a:noFill/>
          <a:ln cap="flat">
            <a:noFill/>
          </a:ln>
        </p:spPr>
      </p:pic>
      <p:sp>
        <p:nvSpPr>
          <p:cNvPr id="3" name="Title 1"/>
          <p:cNvSpPr txBox="1">
            <a:spLocks noGrp="1"/>
          </p:cNvSpPr>
          <p:nvPr>
            <p:ph type="title"/>
          </p:nvPr>
        </p:nvSpPr>
        <p:spPr/>
        <p:txBody>
          <a:bodyPr/>
          <a:lstStyle>
            <a:lvl1pPr>
              <a:defRPr/>
            </a:lvl1pPr>
          </a:lstStyle>
          <a:p>
            <a:pPr lvl="0"/>
            <a:r>
              <a:rPr lang="sv-SE"/>
              <a:t>Klicka här för att ändra mall för rubrikformat</a:t>
            </a:r>
            <a:endParaRPr lang="en-US"/>
          </a:p>
        </p:txBody>
      </p:sp>
      <p:sp>
        <p:nvSpPr>
          <p:cNvPr id="4" name="Date Placeholder 2"/>
          <p:cNvSpPr txBox="1">
            <a:spLocks noGrp="1"/>
          </p:cNvSpPr>
          <p:nvPr>
            <p:ph type="dt" sz="quarter" idx="7"/>
          </p:nvPr>
        </p:nvSpPr>
        <p:spPr>
          <a:xfrm>
            <a:off x="838203" y="6356351"/>
            <a:ext cx="2743200" cy="365129"/>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sv-SE" sz="1800" b="0" i="0" u="none" strike="noStrike" kern="1200" cap="none" spc="0" baseline="0">
                <a:solidFill>
                  <a:srgbClr val="000000"/>
                </a:solidFill>
                <a:uFillTx/>
                <a:latin typeface="Calibri"/>
              </a:defRPr>
            </a:lvl1pPr>
          </a:lstStyle>
          <a:p>
            <a:pPr lvl="0"/>
            <a:fld id="{2E000B12-0475-49D3-9B8B-ADC6910685D0}" type="datetime1">
              <a:rPr lang="sv-SE"/>
              <a:pPr lvl="0"/>
              <a:t>2023-10-25</a:t>
            </a:fld>
            <a:endParaRPr lang="sv-SE"/>
          </a:p>
        </p:txBody>
      </p:sp>
      <p:sp>
        <p:nvSpPr>
          <p:cNvPr id="5" name="Footer Placeholder 3"/>
          <p:cNvSpPr txBox="1">
            <a:spLocks noGrp="1"/>
          </p:cNvSpPr>
          <p:nvPr>
            <p:ph type="ftr" sz="quarter" idx="9"/>
          </p:nvPr>
        </p:nvSpPr>
        <p:spPr>
          <a:xfrm>
            <a:off x="4038603" y="6356351"/>
            <a:ext cx="4114800" cy="365129"/>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sv-SE" sz="1800" b="0" i="0" u="none" strike="noStrike" kern="1200" cap="none" spc="0" baseline="0">
                <a:solidFill>
                  <a:srgbClr val="000000"/>
                </a:solidFill>
                <a:uFillTx/>
                <a:latin typeface="Calibri"/>
              </a:defRPr>
            </a:lvl1pPr>
          </a:lstStyle>
          <a:p>
            <a:pPr lvl="0"/>
            <a:endParaRPr lang="sv-SE"/>
          </a:p>
        </p:txBody>
      </p:sp>
      <p:sp>
        <p:nvSpPr>
          <p:cNvPr id="6" name="Slide Number Placeholder 4"/>
          <p:cNvSpPr txBox="1">
            <a:spLocks noGrp="1"/>
          </p:cNvSpPr>
          <p:nvPr>
            <p:ph type="sldNum" sz="quarter" idx="8"/>
          </p:nvPr>
        </p:nvSpPr>
        <p:spPr>
          <a:xfrm>
            <a:off x="8610603" y="6356351"/>
            <a:ext cx="2743200" cy="365129"/>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sv-SE" sz="1800" b="0" i="0" u="none" strike="noStrike" kern="1200" cap="none" spc="0" baseline="0">
                <a:solidFill>
                  <a:srgbClr val="000000"/>
                </a:solidFill>
                <a:uFillTx/>
                <a:latin typeface="Calibri"/>
              </a:defRPr>
            </a:lvl1pPr>
          </a:lstStyle>
          <a:p>
            <a:pPr lvl="0"/>
            <a:fld id="{EC933009-5065-4C42-812B-FC4C5DE71FF2}" type="slidenum">
              <a:t>‹#›</a:t>
            </a:fld>
            <a:endParaRPr lang="sv-SE"/>
          </a:p>
        </p:txBody>
      </p:sp>
      <p:sp>
        <p:nvSpPr>
          <p:cNvPr id="7" name="Platshållare för text 8"/>
          <p:cNvSpPr txBox="1">
            <a:spLocks noGrp="1"/>
          </p:cNvSpPr>
          <p:nvPr>
            <p:ph type="body" idx="4294967295"/>
          </p:nvPr>
        </p:nvSpPr>
        <p:spPr>
          <a:xfrm>
            <a:off x="0" y="5040840"/>
            <a:ext cx="2652665" cy="1070872"/>
          </a:xfrm>
        </p:spPr>
        <p:txBody>
          <a:bodyPr/>
          <a:lstStyle>
            <a:lvl1pPr marL="0" indent="0">
              <a:buNone/>
              <a:defRPr>
                <a:solidFill>
                  <a:srgbClr val="FFFFFF"/>
                </a:solidFill>
              </a:defRPr>
            </a:lvl1pPr>
          </a:lstStyle>
          <a:p>
            <a:pPr lvl="0"/>
            <a:r>
              <a:rPr lang="sv-SE"/>
              <a:t>  TEXT </a:t>
            </a:r>
          </a:p>
        </p:txBody>
      </p:sp>
    </p:spTree>
    <p:extLst>
      <p:ext uri="{BB962C8B-B14F-4D97-AF65-F5344CB8AC3E}">
        <p14:creationId xmlns:p14="http://schemas.microsoft.com/office/powerpoint/2010/main" val="3282616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Endast rubrik">
    <p:spTree>
      <p:nvGrpSpPr>
        <p:cNvPr id="1" name=""/>
        <p:cNvGrpSpPr/>
        <p:nvPr/>
      </p:nvGrpSpPr>
      <p:grpSpPr>
        <a:xfrm>
          <a:off x="0" y="0"/>
          <a:ext cx="0" cy="0"/>
          <a:chOff x="0" y="0"/>
          <a:chExt cx="0" cy="0"/>
        </a:xfrm>
      </p:grpSpPr>
      <p:sp>
        <p:nvSpPr>
          <p:cNvPr id="2" name="Rektangel 7"/>
          <p:cNvSpPr/>
          <p:nvPr/>
        </p:nvSpPr>
        <p:spPr>
          <a:xfrm>
            <a:off x="0" y="5878284"/>
            <a:ext cx="12191996" cy="979715"/>
          </a:xfrm>
          <a:prstGeom prst="rect">
            <a:avLst/>
          </a:prstGeom>
          <a:solidFill>
            <a:srgbClr val="FFFFFF"/>
          </a:solid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000000"/>
              </a:solidFill>
              <a:uFillTx/>
              <a:latin typeface="Calibri"/>
            </a:endParaRPr>
          </a:p>
        </p:txBody>
      </p:sp>
      <p:pic>
        <p:nvPicPr>
          <p:cNvPr id="3" name="Bildobjekt 6"/>
          <p:cNvPicPr>
            <a:picLocks noChangeAspect="1"/>
          </p:cNvPicPr>
          <p:nvPr/>
        </p:nvPicPr>
        <p:blipFill>
          <a:blip r:embed="rId2"/>
          <a:srcRect l="69135" r="405" b="75995"/>
          <a:stretch>
            <a:fillRect/>
          </a:stretch>
        </p:blipFill>
        <p:spPr>
          <a:xfrm flipH="1">
            <a:off x="0" y="4470401"/>
            <a:ext cx="4140202" cy="1646240"/>
          </a:xfrm>
          <a:prstGeom prst="rect">
            <a:avLst/>
          </a:prstGeom>
          <a:noFill/>
          <a:ln cap="flat">
            <a:noFill/>
          </a:ln>
        </p:spPr>
      </p:pic>
      <p:sp>
        <p:nvSpPr>
          <p:cNvPr id="4" name="Title 1"/>
          <p:cNvSpPr txBox="1">
            <a:spLocks noGrp="1"/>
          </p:cNvSpPr>
          <p:nvPr>
            <p:ph type="title"/>
          </p:nvPr>
        </p:nvSpPr>
        <p:spPr/>
        <p:txBody>
          <a:bodyPr/>
          <a:lstStyle>
            <a:lvl1pPr>
              <a:defRPr/>
            </a:lvl1pPr>
          </a:lstStyle>
          <a:p>
            <a:pPr lvl="0"/>
            <a:r>
              <a:rPr lang="sv-SE"/>
              <a:t>Klicka här för att ändra mall för rubrikformat</a:t>
            </a:r>
            <a:endParaRPr lang="en-US"/>
          </a:p>
        </p:txBody>
      </p:sp>
      <p:sp>
        <p:nvSpPr>
          <p:cNvPr id="5" name="Date Placeholder 2"/>
          <p:cNvSpPr txBox="1">
            <a:spLocks noGrp="1"/>
          </p:cNvSpPr>
          <p:nvPr>
            <p:ph type="dt" sz="quarter" idx="7"/>
          </p:nvPr>
        </p:nvSpPr>
        <p:spPr>
          <a:xfrm>
            <a:off x="838203" y="6356351"/>
            <a:ext cx="2743200" cy="365129"/>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sv-SE" sz="1800" b="0" i="0" u="none" strike="noStrike" kern="1200" cap="none" spc="0" baseline="0">
                <a:solidFill>
                  <a:srgbClr val="000000"/>
                </a:solidFill>
                <a:uFillTx/>
                <a:latin typeface="Calibri"/>
              </a:defRPr>
            </a:lvl1pPr>
          </a:lstStyle>
          <a:p>
            <a:pPr lvl="0"/>
            <a:fld id="{5961D0A2-2B20-4D59-8DDF-CC51DE281633}" type="datetime1">
              <a:rPr lang="sv-SE"/>
              <a:pPr lvl="0"/>
              <a:t>2023-10-25</a:t>
            </a:fld>
            <a:endParaRPr lang="sv-SE"/>
          </a:p>
        </p:txBody>
      </p:sp>
      <p:sp>
        <p:nvSpPr>
          <p:cNvPr id="6" name="Footer Placeholder 3"/>
          <p:cNvSpPr txBox="1">
            <a:spLocks noGrp="1"/>
          </p:cNvSpPr>
          <p:nvPr>
            <p:ph type="ftr" sz="quarter" idx="9"/>
          </p:nvPr>
        </p:nvSpPr>
        <p:spPr>
          <a:xfrm>
            <a:off x="4038603" y="6356351"/>
            <a:ext cx="4114800" cy="365129"/>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sv-SE" sz="1800" b="0" i="0" u="none" strike="noStrike" kern="1200" cap="none" spc="0" baseline="0">
                <a:solidFill>
                  <a:srgbClr val="000000"/>
                </a:solidFill>
                <a:uFillTx/>
                <a:latin typeface="Calibri"/>
              </a:defRPr>
            </a:lvl1pPr>
          </a:lstStyle>
          <a:p>
            <a:pPr lvl="0"/>
            <a:endParaRPr lang="sv-SE"/>
          </a:p>
        </p:txBody>
      </p:sp>
      <p:sp>
        <p:nvSpPr>
          <p:cNvPr id="7" name="Slide Number Placeholder 4"/>
          <p:cNvSpPr txBox="1">
            <a:spLocks noGrp="1"/>
          </p:cNvSpPr>
          <p:nvPr>
            <p:ph type="sldNum" sz="quarter" idx="8"/>
          </p:nvPr>
        </p:nvSpPr>
        <p:spPr>
          <a:xfrm>
            <a:off x="8610603" y="6356351"/>
            <a:ext cx="2743200" cy="365129"/>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sv-SE" sz="1800" b="0" i="0" u="none" strike="noStrike" kern="1200" cap="none" spc="0" baseline="0">
                <a:solidFill>
                  <a:srgbClr val="000000"/>
                </a:solidFill>
                <a:uFillTx/>
                <a:latin typeface="Calibri"/>
              </a:defRPr>
            </a:lvl1pPr>
          </a:lstStyle>
          <a:p>
            <a:pPr lvl="0"/>
            <a:fld id="{1E6AB085-7D23-48F6-912E-64C1A03DC437}" type="slidenum">
              <a:t>‹#›</a:t>
            </a:fld>
            <a:endParaRPr lang="sv-SE"/>
          </a:p>
        </p:txBody>
      </p:sp>
      <p:sp>
        <p:nvSpPr>
          <p:cNvPr id="8" name="Platshållare för text 8"/>
          <p:cNvSpPr txBox="1">
            <a:spLocks noGrp="1"/>
          </p:cNvSpPr>
          <p:nvPr>
            <p:ph type="body" idx="4294967295"/>
          </p:nvPr>
        </p:nvSpPr>
        <p:spPr>
          <a:xfrm>
            <a:off x="0" y="5040840"/>
            <a:ext cx="2652665" cy="1070872"/>
          </a:xfrm>
        </p:spPr>
        <p:txBody>
          <a:bodyPr/>
          <a:lstStyle>
            <a:lvl1pPr marL="0" indent="0">
              <a:buNone/>
              <a:defRPr>
                <a:solidFill>
                  <a:srgbClr val="FFFFFF"/>
                </a:solidFill>
              </a:defRPr>
            </a:lvl1pPr>
          </a:lstStyle>
          <a:p>
            <a:pPr lvl="0"/>
            <a:r>
              <a:rPr lang="sv-SE"/>
              <a:t>  TEXT </a:t>
            </a:r>
          </a:p>
        </p:txBody>
      </p:sp>
      <p:pic>
        <p:nvPicPr>
          <p:cNvPr id="9" name="Bildobjekt 8"/>
          <p:cNvPicPr>
            <a:picLocks noChangeAspect="1"/>
          </p:cNvPicPr>
          <p:nvPr/>
        </p:nvPicPr>
        <p:blipFill>
          <a:blip r:embed="rId3"/>
          <a:srcRect b="25508"/>
          <a:stretch>
            <a:fillRect/>
          </a:stretch>
        </p:blipFill>
        <p:spPr>
          <a:xfrm>
            <a:off x="0" y="6111712"/>
            <a:ext cx="12191996" cy="746287"/>
          </a:xfrm>
          <a:prstGeom prst="rect">
            <a:avLst/>
          </a:prstGeom>
          <a:noFill/>
          <a:ln cap="flat">
            <a:noFill/>
          </a:ln>
        </p:spPr>
      </p:pic>
    </p:spTree>
    <p:extLst>
      <p:ext uri="{BB962C8B-B14F-4D97-AF65-F5344CB8AC3E}">
        <p14:creationId xmlns:p14="http://schemas.microsoft.com/office/powerpoint/2010/main" val="1577994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_Endast rubrik">
    <p:spTree>
      <p:nvGrpSpPr>
        <p:cNvPr id="1" name=""/>
        <p:cNvGrpSpPr/>
        <p:nvPr/>
      </p:nvGrpSpPr>
      <p:grpSpPr>
        <a:xfrm>
          <a:off x="0" y="0"/>
          <a:ext cx="0" cy="0"/>
          <a:chOff x="0" y="0"/>
          <a:chExt cx="0" cy="0"/>
        </a:xfrm>
      </p:grpSpPr>
      <p:sp>
        <p:nvSpPr>
          <p:cNvPr id="2" name="Rektangel 7"/>
          <p:cNvSpPr/>
          <p:nvPr/>
        </p:nvSpPr>
        <p:spPr>
          <a:xfrm>
            <a:off x="0" y="5921828"/>
            <a:ext cx="12191996" cy="936171"/>
          </a:xfrm>
          <a:prstGeom prst="rect">
            <a:avLst/>
          </a:prstGeom>
          <a:solidFill>
            <a:srgbClr val="FFFFFF"/>
          </a:solid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FFFFFF"/>
              </a:solidFill>
              <a:uFillTx/>
              <a:latin typeface="Calibri"/>
            </a:endParaRPr>
          </a:p>
        </p:txBody>
      </p:sp>
      <p:pic>
        <p:nvPicPr>
          <p:cNvPr id="3" name="Bildobjekt 3"/>
          <p:cNvPicPr>
            <a:picLocks noChangeAspect="1"/>
          </p:cNvPicPr>
          <p:nvPr/>
        </p:nvPicPr>
        <p:blipFill>
          <a:blip r:embed="rId2"/>
          <a:srcRect l="35254" t="56498" r="56492" b="34523"/>
          <a:stretch>
            <a:fillRect/>
          </a:stretch>
        </p:blipFill>
        <p:spPr>
          <a:xfrm rot="10799991">
            <a:off x="-110" y="3886200"/>
            <a:ext cx="4762496" cy="2237116"/>
          </a:xfrm>
          <a:prstGeom prst="rect">
            <a:avLst/>
          </a:prstGeom>
          <a:noFill/>
          <a:ln cap="flat">
            <a:noFill/>
          </a:ln>
        </p:spPr>
      </p:pic>
      <p:sp>
        <p:nvSpPr>
          <p:cNvPr id="4" name="Title 1"/>
          <p:cNvSpPr txBox="1">
            <a:spLocks noGrp="1"/>
          </p:cNvSpPr>
          <p:nvPr>
            <p:ph type="title"/>
          </p:nvPr>
        </p:nvSpPr>
        <p:spPr/>
        <p:txBody>
          <a:bodyPr/>
          <a:lstStyle>
            <a:lvl1pPr>
              <a:defRPr/>
            </a:lvl1pPr>
          </a:lstStyle>
          <a:p>
            <a:pPr lvl="0"/>
            <a:r>
              <a:rPr lang="sv-SE"/>
              <a:t>Klicka här för att ändra mall för rubrikformat</a:t>
            </a:r>
            <a:endParaRPr lang="en-US"/>
          </a:p>
        </p:txBody>
      </p:sp>
      <p:sp>
        <p:nvSpPr>
          <p:cNvPr id="5" name="Date Placeholder 2"/>
          <p:cNvSpPr txBox="1">
            <a:spLocks noGrp="1"/>
          </p:cNvSpPr>
          <p:nvPr>
            <p:ph type="dt" sz="quarter" idx="7"/>
          </p:nvPr>
        </p:nvSpPr>
        <p:spPr>
          <a:xfrm>
            <a:off x="838203" y="6356351"/>
            <a:ext cx="2743200" cy="365129"/>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sv-SE" sz="1800" b="0" i="0" u="none" strike="noStrike" kern="1200" cap="none" spc="0" baseline="0">
                <a:solidFill>
                  <a:srgbClr val="000000"/>
                </a:solidFill>
                <a:uFillTx/>
                <a:latin typeface="Calibri"/>
              </a:defRPr>
            </a:lvl1pPr>
          </a:lstStyle>
          <a:p>
            <a:pPr lvl="0"/>
            <a:fld id="{C1F167C6-DBF5-4E9C-BFEC-99A69BF73AC2}" type="datetime1">
              <a:rPr lang="sv-SE"/>
              <a:pPr lvl="0"/>
              <a:t>2023-10-25</a:t>
            </a:fld>
            <a:endParaRPr lang="sv-SE"/>
          </a:p>
        </p:txBody>
      </p:sp>
      <p:sp>
        <p:nvSpPr>
          <p:cNvPr id="6" name="Footer Placeholder 3"/>
          <p:cNvSpPr txBox="1">
            <a:spLocks noGrp="1"/>
          </p:cNvSpPr>
          <p:nvPr>
            <p:ph type="ftr" sz="quarter" idx="9"/>
          </p:nvPr>
        </p:nvSpPr>
        <p:spPr>
          <a:xfrm>
            <a:off x="4038603" y="6356351"/>
            <a:ext cx="4114800" cy="365129"/>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sv-SE" sz="1800" b="0" i="0" u="none" strike="noStrike" kern="1200" cap="none" spc="0" baseline="0">
                <a:solidFill>
                  <a:srgbClr val="000000"/>
                </a:solidFill>
                <a:uFillTx/>
                <a:latin typeface="Calibri"/>
              </a:defRPr>
            </a:lvl1pPr>
          </a:lstStyle>
          <a:p>
            <a:pPr lvl="0"/>
            <a:endParaRPr lang="sv-SE"/>
          </a:p>
        </p:txBody>
      </p:sp>
      <p:sp>
        <p:nvSpPr>
          <p:cNvPr id="7" name="Slide Number Placeholder 4"/>
          <p:cNvSpPr txBox="1">
            <a:spLocks noGrp="1"/>
          </p:cNvSpPr>
          <p:nvPr>
            <p:ph type="sldNum" sz="quarter" idx="8"/>
          </p:nvPr>
        </p:nvSpPr>
        <p:spPr>
          <a:xfrm>
            <a:off x="8610603" y="6356351"/>
            <a:ext cx="2743200" cy="365129"/>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sv-SE" sz="1800" b="0" i="0" u="none" strike="noStrike" kern="1200" cap="none" spc="0" baseline="0">
                <a:solidFill>
                  <a:srgbClr val="000000"/>
                </a:solidFill>
                <a:uFillTx/>
                <a:latin typeface="Calibri"/>
              </a:defRPr>
            </a:lvl1pPr>
          </a:lstStyle>
          <a:p>
            <a:pPr lvl="0"/>
            <a:fld id="{4D0CA30D-689A-416C-981A-89E0B2B469F0}" type="slidenum">
              <a:t>‹#›</a:t>
            </a:fld>
            <a:endParaRPr lang="sv-SE"/>
          </a:p>
        </p:txBody>
      </p:sp>
      <p:sp>
        <p:nvSpPr>
          <p:cNvPr id="8" name="Platshållare för text 8"/>
          <p:cNvSpPr txBox="1">
            <a:spLocks noGrp="1"/>
          </p:cNvSpPr>
          <p:nvPr>
            <p:ph type="body" idx="4294967295"/>
          </p:nvPr>
        </p:nvSpPr>
        <p:spPr>
          <a:xfrm>
            <a:off x="0" y="5040840"/>
            <a:ext cx="2652665" cy="1070872"/>
          </a:xfrm>
        </p:spPr>
        <p:txBody>
          <a:bodyPr/>
          <a:lstStyle>
            <a:lvl1pPr marL="0" indent="0">
              <a:buNone/>
              <a:defRPr>
                <a:solidFill>
                  <a:srgbClr val="FFFFFF"/>
                </a:solidFill>
              </a:defRPr>
            </a:lvl1pPr>
          </a:lstStyle>
          <a:p>
            <a:pPr lvl="0"/>
            <a:r>
              <a:rPr lang="sv-SE"/>
              <a:t>  TEXT </a:t>
            </a:r>
          </a:p>
        </p:txBody>
      </p:sp>
      <p:pic>
        <p:nvPicPr>
          <p:cNvPr id="9" name="Bildobjekt 5"/>
          <p:cNvPicPr>
            <a:picLocks noChangeAspect="1"/>
          </p:cNvPicPr>
          <p:nvPr/>
        </p:nvPicPr>
        <p:blipFill>
          <a:blip r:embed="rId3"/>
          <a:srcRect b="21986"/>
          <a:stretch>
            <a:fillRect/>
          </a:stretch>
        </p:blipFill>
        <p:spPr>
          <a:xfrm>
            <a:off x="0" y="6107542"/>
            <a:ext cx="12191996" cy="770656"/>
          </a:xfrm>
          <a:prstGeom prst="rect">
            <a:avLst/>
          </a:prstGeom>
          <a:noFill/>
          <a:ln cap="flat">
            <a:noFill/>
          </a:ln>
        </p:spPr>
      </p:pic>
    </p:spTree>
    <p:extLst>
      <p:ext uri="{BB962C8B-B14F-4D97-AF65-F5344CB8AC3E}">
        <p14:creationId xmlns:p14="http://schemas.microsoft.com/office/powerpoint/2010/main" val="4145832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xt med bildtext">
    <p:spTree>
      <p:nvGrpSpPr>
        <p:cNvPr id="1" name=""/>
        <p:cNvGrpSpPr/>
        <p:nvPr/>
      </p:nvGrpSpPr>
      <p:grpSpPr>
        <a:xfrm>
          <a:off x="0" y="0"/>
          <a:ext cx="0" cy="0"/>
          <a:chOff x="0" y="0"/>
          <a:chExt cx="0" cy="0"/>
        </a:xfrm>
      </p:grpSpPr>
      <p:pic>
        <p:nvPicPr>
          <p:cNvPr id="2" name="Platshållare för innehåll 4" descr="En bild som visar text, silhuett&#10;&#10;Automatiskt genererad beskrivning"/>
          <p:cNvPicPr>
            <a:picLocks noChangeAspect="1"/>
          </p:cNvPicPr>
          <p:nvPr/>
        </p:nvPicPr>
        <p:blipFill>
          <a:blip r:embed="rId2"/>
          <a:srcRect l="77500" t="19" b="76647"/>
          <a:stretch>
            <a:fillRect/>
          </a:stretch>
        </p:blipFill>
        <p:spPr>
          <a:xfrm flipH="1">
            <a:off x="0" y="-8357"/>
            <a:ext cx="3236893" cy="1600200"/>
          </a:xfrm>
          <a:prstGeom prst="rect">
            <a:avLst/>
          </a:prstGeom>
          <a:noFill/>
          <a:ln cap="flat">
            <a:noFill/>
          </a:ln>
        </p:spPr>
      </p:pic>
      <p:pic>
        <p:nvPicPr>
          <p:cNvPr id="3" name="Platshållare för innehåll 4" descr="En bild som visar text, silhuett&#10;&#10;Automatiskt genererad beskrivning"/>
          <p:cNvPicPr>
            <a:picLocks noChangeAspect="1"/>
          </p:cNvPicPr>
          <p:nvPr/>
        </p:nvPicPr>
        <p:blipFill>
          <a:blip r:embed="rId2"/>
          <a:srcRect t="72301" r="69366" b="-1"/>
          <a:stretch>
            <a:fillRect/>
          </a:stretch>
        </p:blipFill>
        <p:spPr>
          <a:xfrm rot="10799991">
            <a:off x="8457148" y="-8495"/>
            <a:ext cx="3734848" cy="1899638"/>
          </a:xfrm>
          <a:prstGeom prst="rect">
            <a:avLst/>
          </a:prstGeom>
          <a:noFill/>
          <a:ln cap="flat">
            <a:noFill/>
          </a:ln>
        </p:spPr>
      </p:pic>
      <p:sp>
        <p:nvSpPr>
          <p:cNvPr id="4" name="Title 1"/>
          <p:cNvSpPr txBox="1">
            <a:spLocks noGrp="1"/>
          </p:cNvSpPr>
          <p:nvPr>
            <p:ph type="title"/>
          </p:nvPr>
        </p:nvSpPr>
        <p:spPr>
          <a:xfrm>
            <a:off x="839784" y="1442438"/>
            <a:ext cx="3932240" cy="1442438"/>
          </a:xfrm>
        </p:spPr>
        <p:txBody>
          <a:bodyPr anchor="b"/>
          <a:lstStyle>
            <a:lvl1pPr>
              <a:defRPr sz="3200"/>
            </a:lvl1pPr>
          </a:lstStyle>
          <a:p>
            <a:pPr lvl="0"/>
            <a:r>
              <a:rPr lang="sv-SE"/>
              <a:t>Klicka här för att ändra mall för rubrikformat</a:t>
            </a:r>
            <a:endParaRPr lang="en-US"/>
          </a:p>
        </p:txBody>
      </p:sp>
      <p:sp>
        <p:nvSpPr>
          <p:cNvPr id="5" name="Content Placeholder 2"/>
          <p:cNvSpPr txBox="1">
            <a:spLocks noGrp="1"/>
          </p:cNvSpPr>
          <p:nvPr>
            <p:ph idx="4294967295"/>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6" name="Text Placeholder 3"/>
          <p:cNvSpPr txBox="1">
            <a:spLocks noGrp="1"/>
          </p:cNvSpPr>
          <p:nvPr>
            <p:ph type="body" idx="4294967295"/>
          </p:nvPr>
        </p:nvSpPr>
        <p:spPr>
          <a:xfrm>
            <a:off x="839784" y="3155320"/>
            <a:ext cx="3932240" cy="2713664"/>
          </a:xfrm>
        </p:spPr>
        <p:txBody>
          <a:bodyPr/>
          <a:lstStyle>
            <a:lvl1pPr marL="0" indent="0">
              <a:buNone/>
              <a:defRPr sz="1600"/>
            </a:lvl1pPr>
          </a:lstStyle>
          <a:p>
            <a:pPr lvl="0"/>
            <a:r>
              <a:rPr lang="sv-SE"/>
              <a:t>Klicka här för att ändra format på bakgrundstexten</a:t>
            </a:r>
          </a:p>
        </p:txBody>
      </p:sp>
      <p:sp>
        <p:nvSpPr>
          <p:cNvPr id="7" name="Platshållare för text 8"/>
          <p:cNvSpPr txBox="1">
            <a:spLocks noGrp="1"/>
          </p:cNvSpPr>
          <p:nvPr>
            <p:ph type="body" idx="4294967295"/>
          </p:nvPr>
        </p:nvSpPr>
        <p:spPr>
          <a:xfrm>
            <a:off x="25456" y="120764"/>
            <a:ext cx="2652665" cy="1070872"/>
          </a:xfrm>
        </p:spPr>
        <p:txBody>
          <a:bodyPr/>
          <a:lstStyle>
            <a:lvl1pPr marL="0" indent="0">
              <a:buNone/>
              <a:defRPr>
                <a:solidFill>
                  <a:srgbClr val="FFFFFF"/>
                </a:solidFill>
              </a:defRPr>
            </a:lvl1pPr>
          </a:lstStyle>
          <a:p>
            <a:pPr lvl="0"/>
            <a:r>
              <a:rPr lang="sv-SE"/>
              <a:t>  TEXT </a:t>
            </a:r>
          </a:p>
        </p:txBody>
      </p:sp>
      <p:sp>
        <p:nvSpPr>
          <p:cNvPr id="8" name="Platshållare för text 8"/>
          <p:cNvSpPr txBox="1">
            <a:spLocks noGrp="1"/>
          </p:cNvSpPr>
          <p:nvPr>
            <p:ph type="body" idx="4294967295"/>
          </p:nvPr>
        </p:nvSpPr>
        <p:spPr>
          <a:xfrm>
            <a:off x="9539331" y="120764"/>
            <a:ext cx="2652665" cy="1070872"/>
          </a:xfrm>
        </p:spPr>
        <p:txBody>
          <a:bodyPr/>
          <a:lstStyle>
            <a:lvl1pPr marL="0" indent="0">
              <a:buNone/>
              <a:defRPr>
                <a:solidFill>
                  <a:srgbClr val="FFFFFF"/>
                </a:solidFill>
              </a:defRPr>
            </a:lvl1pPr>
          </a:lstStyle>
          <a:p>
            <a:pPr lvl="0"/>
            <a:r>
              <a:rPr lang="sv-SE"/>
              <a:t>  TEXT </a:t>
            </a:r>
          </a:p>
        </p:txBody>
      </p:sp>
    </p:spTree>
    <p:extLst>
      <p:ext uri="{BB962C8B-B14F-4D97-AF65-F5344CB8AC3E}">
        <p14:creationId xmlns:p14="http://schemas.microsoft.com/office/powerpoint/2010/main" val="481626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Rubrikbild">
    <p:spTree>
      <p:nvGrpSpPr>
        <p:cNvPr id="1" name=""/>
        <p:cNvGrpSpPr/>
        <p:nvPr/>
      </p:nvGrpSpPr>
      <p:grpSpPr>
        <a:xfrm>
          <a:off x="0" y="0"/>
          <a:ext cx="0" cy="0"/>
          <a:chOff x="0" y="0"/>
          <a:chExt cx="0" cy="0"/>
        </a:xfrm>
      </p:grpSpPr>
      <p:pic>
        <p:nvPicPr>
          <p:cNvPr id="2" name="Bildobjekt 7"/>
          <p:cNvPicPr>
            <a:picLocks noChangeAspect="1"/>
          </p:cNvPicPr>
          <p:nvPr/>
        </p:nvPicPr>
        <p:blipFill>
          <a:blip r:embed="rId2"/>
          <a:srcRect t="10185" r="33360" b="33519"/>
          <a:stretch>
            <a:fillRect/>
          </a:stretch>
        </p:blipFill>
        <p:spPr>
          <a:xfrm>
            <a:off x="0" y="0"/>
            <a:ext cx="12191996" cy="6032497"/>
          </a:xfrm>
          <a:prstGeom prst="rect">
            <a:avLst/>
          </a:prstGeom>
          <a:noFill/>
          <a:ln cap="flat">
            <a:noFill/>
          </a:ln>
        </p:spPr>
      </p:pic>
      <p:sp>
        <p:nvSpPr>
          <p:cNvPr id="3" name="Title 1"/>
          <p:cNvSpPr txBox="1">
            <a:spLocks noGrp="1"/>
          </p:cNvSpPr>
          <p:nvPr>
            <p:ph type="ctrTitle"/>
          </p:nvPr>
        </p:nvSpPr>
        <p:spPr>
          <a:xfrm>
            <a:off x="1524003" y="1122361"/>
            <a:ext cx="9144000" cy="2387598"/>
          </a:xfrm>
        </p:spPr>
        <p:txBody>
          <a:bodyPr anchor="b" anchorCtr="1"/>
          <a:lstStyle>
            <a:lvl1pPr algn="ctr">
              <a:defRPr sz="6000">
                <a:solidFill>
                  <a:srgbClr val="FFFFFF"/>
                </a:solidFill>
              </a:defRPr>
            </a:lvl1pPr>
          </a:lstStyle>
          <a:p>
            <a:pPr lvl="0"/>
            <a:r>
              <a:rPr lang="sv-SE"/>
              <a:t>Klicka här för att ändra mall för rubrikformat</a:t>
            </a:r>
            <a:endParaRPr lang="en-US"/>
          </a:p>
        </p:txBody>
      </p:sp>
      <p:sp>
        <p:nvSpPr>
          <p:cNvPr id="4" name="Subtitle 2"/>
          <p:cNvSpPr txBox="1">
            <a:spLocks noGrp="1"/>
          </p:cNvSpPr>
          <p:nvPr>
            <p:ph type="subTitle" idx="1"/>
          </p:nvPr>
        </p:nvSpPr>
        <p:spPr>
          <a:xfrm>
            <a:off x="1524003" y="3602041"/>
            <a:ext cx="9144000" cy="1655758"/>
          </a:xfrm>
        </p:spPr>
        <p:txBody>
          <a:bodyPr anchorCtr="1"/>
          <a:lstStyle>
            <a:lvl1pPr marL="0" indent="0" algn="ctr">
              <a:buNone/>
              <a:defRPr sz="2400">
                <a:solidFill>
                  <a:srgbClr val="FFFFFF"/>
                </a:solidFill>
              </a:defRPr>
            </a:lvl1pPr>
          </a:lstStyle>
          <a:p>
            <a:pPr lvl="0"/>
            <a:r>
              <a:rPr lang="sv-SE"/>
              <a:t>Klicka här för att ändra mall för underrubrikformat</a:t>
            </a:r>
            <a:endParaRPr lang="en-US"/>
          </a:p>
        </p:txBody>
      </p:sp>
      <p:sp>
        <p:nvSpPr>
          <p:cNvPr id="5" name="Rektangel 4"/>
          <p:cNvSpPr/>
          <p:nvPr/>
        </p:nvSpPr>
        <p:spPr>
          <a:xfrm>
            <a:off x="0" y="5878284"/>
            <a:ext cx="12191996" cy="979715"/>
          </a:xfrm>
          <a:prstGeom prst="rect">
            <a:avLst/>
          </a:prstGeom>
          <a:solidFill>
            <a:srgbClr val="FFFFFF"/>
          </a:solid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000000"/>
              </a:solidFill>
              <a:uFillTx/>
              <a:latin typeface="Calibri"/>
            </a:endParaRPr>
          </a:p>
        </p:txBody>
      </p:sp>
      <p:pic>
        <p:nvPicPr>
          <p:cNvPr id="6" name="Bildobjekt 5"/>
          <p:cNvPicPr>
            <a:picLocks noChangeAspect="1"/>
          </p:cNvPicPr>
          <p:nvPr/>
        </p:nvPicPr>
        <p:blipFill>
          <a:blip r:embed="rId3"/>
          <a:srcRect b="25508"/>
          <a:stretch>
            <a:fillRect/>
          </a:stretch>
        </p:blipFill>
        <p:spPr>
          <a:xfrm>
            <a:off x="0" y="6122127"/>
            <a:ext cx="12191996" cy="735872"/>
          </a:xfrm>
          <a:prstGeom prst="rect">
            <a:avLst/>
          </a:prstGeom>
          <a:noFill/>
          <a:ln cap="flat">
            <a:noFill/>
          </a:ln>
        </p:spPr>
      </p:pic>
    </p:spTree>
    <p:extLst>
      <p:ext uri="{BB962C8B-B14F-4D97-AF65-F5344CB8AC3E}">
        <p14:creationId xmlns:p14="http://schemas.microsoft.com/office/powerpoint/2010/main" val="3717081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Text med bildtext">
    <p:spTree>
      <p:nvGrpSpPr>
        <p:cNvPr id="1" name=""/>
        <p:cNvGrpSpPr/>
        <p:nvPr/>
      </p:nvGrpSpPr>
      <p:grpSpPr>
        <a:xfrm>
          <a:off x="0" y="0"/>
          <a:ext cx="0" cy="0"/>
          <a:chOff x="0" y="0"/>
          <a:chExt cx="0" cy="0"/>
        </a:xfrm>
      </p:grpSpPr>
      <p:pic>
        <p:nvPicPr>
          <p:cNvPr id="2" name="Bildobjekt 9"/>
          <p:cNvPicPr>
            <a:picLocks noChangeAspect="1"/>
          </p:cNvPicPr>
          <p:nvPr/>
        </p:nvPicPr>
        <p:blipFill>
          <a:blip r:embed="rId2"/>
          <a:srcRect l="50000" t="85579" r="576"/>
          <a:stretch>
            <a:fillRect/>
          </a:stretch>
        </p:blipFill>
        <p:spPr>
          <a:xfrm>
            <a:off x="0" y="-88897"/>
            <a:ext cx="12191996" cy="1701798"/>
          </a:xfrm>
          <a:prstGeom prst="rect">
            <a:avLst/>
          </a:prstGeom>
          <a:noFill/>
          <a:ln cap="flat">
            <a:noFill/>
          </a:ln>
        </p:spPr>
      </p:pic>
      <p:sp>
        <p:nvSpPr>
          <p:cNvPr id="3" name="Title 1"/>
          <p:cNvSpPr txBox="1">
            <a:spLocks noGrp="1"/>
          </p:cNvSpPr>
          <p:nvPr>
            <p:ph type="title"/>
          </p:nvPr>
        </p:nvSpPr>
        <p:spPr>
          <a:xfrm>
            <a:off x="839784" y="1442438"/>
            <a:ext cx="3932240" cy="1442438"/>
          </a:xfrm>
        </p:spPr>
        <p:txBody>
          <a:bodyPr anchor="b"/>
          <a:lstStyle>
            <a:lvl1pPr>
              <a:defRPr sz="3200"/>
            </a:lvl1pPr>
          </a:lstStyle>
          <a:p>
            <a:pPr lvl="0"/>
            <a:r>
              <a:rPr lang="sv-SE"/>
              <a:t>Klicka här för att ändra mall för rubrikformat</a:t>
            </a:r>
            <a:endParaRPr lang="en-US"/>
          </a:p>
        </p:txBody>
      </p:sp>
      <p:sp>
        <p:nvSpPr>
          <p:cNvPr id="4" name="Content Placeholder 2"/>
          <p:cNvSpPr txBox="1">
            <a:spLocks noGrp="1"/>
          </p:cNvSpPr>
          <p:nvPr>
            <p:ph idx="4294967295"/>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3"/>
          <p:cNvSpPr txBox="1">
            <a:spLocks noGrp="1"/>
          </p:cNvSpPr>
          <p:nvPr>
            <p:ph type="body" idx="4294967295"/>
          </p:nvPr>
        </p:nvSpPr>
        <p:spPr>
          <a:xfrm>
            <a:off x="839784" y="3155320"/>
            <a:ext cx="3932240" cy="2713664"/>
          </a:xfrm>
        </p:spPr>
        <p:txBody>
          <a:bodyPr/>
          <a:lstStyle>
            <a:lvl1pPr marL="0" indent="0">
              <a:buNone/>
              <a:defRPr sz="1600"/>
            </a:lvl1pPr>
          </a:lstStyle>
          <a:p>
            <a:pPr lvl="0"/>
            <a:r>
              <a:rPr lang="sv-SE"/>
              <a:t>Klicka här för att ändra format på bakgrundstexten</a:t>
            </a:r>
          </a:p>
        </p:txBody>
      </p:sp>
      <p:sp>
        <p:nvSpPr>
          <p:cNvPr id="6" name="Platshållare för text 8"/>
          <p:cNvSpPr txBox="1">
            <a:spLocks noGrp="1"/>
          </p:cNvSpPr>
          <p:nvPr>
            <p:ph type="body" idx="4294967295"/>
          </p:nvPr>
        </p:nvSpPr>
        <p:spPr>
          <a:xfrm>
            <a:off x="25456" y="120764"/>
            <a:ext cx="2652665" cy="1070872"/>
          </a:xfrm>
        </p:spPr>
        <p:txBody>
          <a:bodyPr/>
          <a:lstStyle>
            <a:lvl1pPr marL="0" indent="0">
              <a:buNone/>
              <a:defRPr>
                <a:solidFill>
                  <a:srgbClr val="FFFFFF"/>
                </a:solidFill>
              </a:defRPr>
            </a:lvl1pPr>
          </a:lstStyle>
          <a:p>
            <a:pPr lvl="0"/>
            <a:r>
              <a:rPr lang="sv-SE"/>
              <a:t>  TEXT </a:t>
            </a:r>
          </a:p>
        </p:txBody>
      </p:sp>
      <p:sp>
        <p:nvSpPr>
          <p:cNvPr id="7" name="Platshållare för text 8"/>
          <p:cNvSpPr txBox="1">
            <a:spLocks noGrp="1"/>
          </p:cNvSpPr>
          <p:nvPr>
            <p:ph type="body" idx="4294967295"/>
          </p:nvPr>
        </p:nvSpPr>
        <p:spPr>
          <a:xfrm>
            <a:off x="9950491" y="120764"/>
            <a:ext cx="2216057" cy="1070872"/>
          </a:xfrm>
        </p:spPr>
        <p:txBody>
          <a:bodyPr/>
          <a:lstStyle>
            <a:lvl1pPr marL="0" indent="0">
              <a:buNone/>
              <a:defRPr>
                <a:solidFill>
                  <a:srgbClr val="FFFFFF"/>
                </a:solidFill>
              </a:defRPr>
            </a:lvl1pPr>
          </a:lstStyle>
          <a:p>
            <a:pPr lvl="0"/>
            <a:r>
              <a:rPr lang="sv-SE"/>
              <a:t>  TEXT </a:t>
            </a:r>
          </a:p>
        </p:txBody>
      </p:sp>
      <p:sp>
        <p:nvSpPr>
          <p:cNvPr id="8" name="Rektangel 8"/>
          <p:cNvSpPr/>
          <p:nvPr/>
        </p:nvSpPr>
        <p:spPr>
          <a:xfrm>
            <a:off x="0" y="5878284"/>
            <a:ext cx="12191996" cy="979715"/>
          </a:xfrm>
          <a:prstGeom prst="rect">
            <a:avLst/>
          </a:prstGeom>
          <a:solidFill>
            <a:srgbClr val="FFFFFF"/>
          </a:solid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000000"/>
              </a:solidFill>
              <a:uFillTx/>
              <a:latin typeface="Calibri"/>
            </a:endParaRPr>
          </a:p>
        </p:txBody>
      </p:sp>
      <p:pic>
        <p:nvPicPr>
          <p:cNvPr id="9" name="Bildobjekt 9"/>
          <p:cNvPicPr>
            <a:picLocks noChangeAspect="1"/>
          </p:cNvPicPr>
          <p:nvPr/>
        </p:nvPicPr>
        <p:blipFill>
          <a:blip r:embed="rId3"/>
          <a:srcRect b="25508"/>
          <a:stretch>
            <a:fillRect/>
          </a:stretch>
        </p:blipFill>
        <p:spPr>
          <a:xfrm>
            <a:off x="0" y="6122127"/>
            <a:ext cx="12191996" cy="735872"/>
          </a:xfrm>
          <a:prstGeom prst="rect">
            <a:avLst/>
          </a:prstGeom>
          <a:noFill/>
          <a:ln cap="flat">
            <a:noFill/>
          </a:ln>
        </p:spPr>
      </p:pic>
    </p:spTree>
    <p:extLst>
      <p:ext uri="{BB962C8B-B14F-4D97-AF65-F5344CB8AC3E}">
        <p14:creationId xmlns:p14="http://schemas.microsoft.com/office/powerpoint/2010/main" val="2511672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Text med bildtext">
    <p:spTree>
      <p:nvGrpSpPr>
        <p:cNvPr id="1" name=""/>
        <p:cNvGrpSpPr/>
        <p:nvPr/>
      </p:nvGrpSpPr>
      <p:grpSpPr>
        <a:xfrm>
          <a:off x="0" y="0"/>
          <a:ext cx="0" cy="0"/>
          <a:chOff x="0" y="0"/>
          <a:chExt cx="0" cy="0"/>
        </a:xfrm>
      </p:grpSpPr>
      <p:pic>
        <p:nvPicPr>
          <p:cNvPr id="2" name="Bildobjekt 5"/>
          <p:cNvPicPr>
            <a:picLocks noChangeAspect="1"/>
          </p:cNvPicPr>
          <p:nvPr/>
        </p:nvPicPr>
        <p:blipFill>
          <a:blip r:embed="rId2"/>
          <a:srcRect l="35254" t="56498" r="56492" b="34523"/>
          <a:stretch>
            <a:fillRect/>
          </a:stretch>
        </p:blipFill>
        <p:spPr>
          <a:xfrm>
            <a:off x="9334496" y="0"/>
            <a:ext cx="2857500" cy="1968502"/>
          </a:xfrm>
          <a:prstGeom prst="rect">
            <a:avLst/>
          </a:prstGeom>
          <a:noFill/>
          <a:ln cap="flat">
            <a:noFill/>
          </a:ln>
        </p:spPr>
      </p:pic>
      <p:pic>
        <p:nvPicPr>
          <p:cNvPr id="3" name="Bildobjekt 4"/>
          <p:cNvPicPr>
            <a:picLocks noChangeAspect="1"/>
          </p:cNvPicPr>
          <p:nvPr/>
        </p:nvPicPr>
        <p:blipFill>
          <a:blip r:embed="rId3"/>
          <a:srcRect l="710" t="88192" r="87685" b="2041"/>
          <a:stretch>
            <a:fillRect/>
          </a:stretch>
        </p:blipFill>
        <p:spPr>
          <a:xfrm rot="10799991" flipH="1">
            <a:off x="0" y="0"/>
            <a:ext cx="4114800" cy="1536704"/>
          </a:xfrm>
          <a:prstGeom prst="rect">
            <a:avLst/>
          </a:prstGeom>
          <a:noFill/>
          <a:ln cap="flat">
            <a:noFill/>
          </a:ln>
        </p:spPr>
      </p:pic>
      <p:sp>
        <p:nvSpPr>
          <p:cNvPr id="4" name="Title 1"/>
          <p:cNvSpPr txBox="1">
            <a:spLocks noGrp="1"/>
          </p:cNvSpPr>
          <p:nvPr>
            <p:ph type="title"/>
          </p:nvPr>
        </p:nvSpPr>
        <p:spPr>
          <a:xfrm>
            <a:off x="839784" y="1442438"/>
            <a:ext cx="3932240" cy="1442438"/>
          </a:xfrm>
        </p:spPr>
        <p:txBody>
          <a:bodyPr anchor="b"/>
          <a:lstStyle>
            <a:lvl1pPr>
              <a:defRPr sz="3200"/>
            </a:lvl1pPr>
          </a:lstStyle>
          <a:p>
            <a:pPr lvl="0"/>
            <a:r>
              <a:rPr lang="sv-SE"/>
              <a:t>Klicka här för att ändra mall för rubrikformat</a:t>
            </a:r>
            <a:endParaRPr lang="en-US"/>
          </a:p>
        </p:txBody>
      </p:sp>
      <p:sp>
        <p:nvSpPr>
          <p:cNvPr id="5" name="Content Placeholder 2"/>
          <p:cNvSpPr txBox="1">
            <a:spLocks noGrp="1"/>
          </p:cNvSpPr>
          <p:nvPr>
            <p:ph idx="4294967295"/>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6" name="Text Placeholder 3"/>
          <p:cNvSpPr txBox="1">
            <a:spLocks noGrp="1"/>
          </p:cNvSpPr>
          <p:nvPr>
            <p:ph type="body" idx="4294967295"/>
          </p:nvPr>
        </p:nvSpPr>
        <p:spPr>
          <a:xfrm>
            <a:off x="839784" y="3155320"/>
            <a:ext cx="3932240" cy="2713664"/>
          </a:xfrm>
        </p:spPr>
        <p:txBody>
          <a:bodyPr/>
          <a:lstStyle>
            <a:lvl1pPr marL="0" indent="0">
              <a:buNone/>
              <a:defRPr sz="1600"/>
            </a:lvl1pPr>
          </a:lstStyle>
          <a:p>
            <a:pPr lvl="0"/>
            <a:r>
              <a:rPr lang="sv-SE"/>
              <a:t>Klicka här för att ändra format på bakgrundstexten</a:t>
            </a:r>
          </a:p>
        </p:txBody>
      </p:sp>
      <p:sp>
        <p:nvSpPr>
          <p:cNvPr id="7" name="Platshållare för text 8"/>
          <p:cNvSpPr txBox="1">
            <a:spLocks noGrp="1"/>
          </p:cNvSpPr>
          <p:nvPr>
            <p:ph type="body" idx="4294967295"/>
          </p:nvPr>
        </p:nvSpPr>
        <p:spPr>
          <a:xfrm>
            <a:off x="25456" y="120764"/>
            <a:ext cx="2652665" cy="1070872"/>
          </a:xfrm>
        </p:spPr>
        <p:txBody>
          <a:bodyPr/>
          <a:lstStyle>
            <a:lvl1pPr marL="0" indent="0">
              <a:buNone/>
              <a:defRPr>
                <a:solidFill>
                  <a:srgbClr val="FFFFFF"/>
                </a:solidFill>
              </a:defRPr>
            </a:lvl1pPr>
          </a:lstStyle>
          <a:p>
            <a:pPr lvl="0"/>
            <a:r>
              <a:rPr lang="sv-SE"/>
              <a:t>  TEXT </a:t>
            </a:r>
          </a:p>
        </p:txBody>
      </p:sp>
      <p:sp>
        <p:nvSpPr>
          <p:cNvPr id="8" name="Platshållare för text 8"/>
          <p:cNvSpPr txBox="1">
            <a:spLocks noGrp="1"/>
          </p:cNvSpPr>
          <p:nvPr>
            <p:ph type="body" idx="4294967295"/>
          </p:nvPr>
        </p:nvSpPr>
        <p:spPr>
          <a:xfrm>
            <a:off x="9539331" y="120764"/>
            <a:ext cx="2652665" cy="1070872"/>
          </a:xfrm>
        </p:spPr>
        <p:txBody>
          <a:bodyPr/>
          <a:lstStyle>
            <a:lvl1pPr marL="0" indent="0">
              <a:buNone/>
              <a:defRPr>
                <a:solidFill>
                  <a:srgbClr val="FFFFFF"/>
                </a:solidFill>
              </a:defRPr>
            </a:lvl1pPr>
          </a:lstStyle>
          <a:p>
            <a:pPr lvl="0"/>
            <a:r>
              <a:rPr lang="sv-SE"/>
              <a:t>  TEXT </a:t>
            </a:r>
          </a:p>
        </p:txBody>
      </p:sp>
      <p:sp>
        <p:nvSpPr>
          <p:cNvPr id="9" name="Rektangel 8"/>
          <p:cNvSpPr/>
          <p:nvPr/>
        </p:nvSpPr>
        <p:spPr>
          <a:xfrm>
            <a:off x="0" y="5921828"/>
            <a:ext cx="12191996" cy="936171"/>
          </a:xfrm>
          <a:prstGeom prst="rect">
            <a:avLst/>
          </a:prstGeom>
          <a:solidFill>
            <a:srgbClr val="FFFFFF"/>
          </a:solid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FFFFFF"/>
              </a:solidFill>
              <a:uFillTx/>
              <a:latin typeface="Calibri"/>
            </a:endParaRPr>
          </a:p>
        </p:txBody>
      </p:sp>
      <p:pic>
        <p:nvPicPr>
          <p:cNvPr id="10" name="Bildobjekt 5"/>
          <p:cNvPicPr>
            <a:picLocks noChangeAspect="1"/>
          </p:cNvPicPr>
          <p:nvPr/>
        </p:nvPicPr>
        <p:blipFill>
          <a:blip r:embed="rId4"/>
          <a:srcRect b="21986"/>
          <a:stretch>
            <a:fillRect/>
          </a:stretch>
        </p:blipFill>
        <p:spPr>
          <a:xfrm>
            <a:off x="0" y="6107542"/>
            <a:ext cx="12191996" cy="770656"/>
          </a:xfrm>
          <a:prstGeom prst="rect">
            <a:avLst/>
          </a:prstGeom>
          <a:noFill/>
          <a:ln cap="flat">
            <a:noFill/>
          </a:ln>
        </p:spPr>
      </p:pic>
    </p:spTree>
    <p:extLst>
      <p:ext uri="{BB962C8B-B14F-4D97-AF65-F5344CB8AC3E}">
        <p14:creationId xmlns:p14="http://schemas.microsoft.com/office/powerpoint/2010/main" val="428197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520218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_Tom">
    <p:spTree>
      <p:nvGrpSpPr>
        <p:cNvPr id="1" name=""/>
        <p:cNvGrpSpPr/>
        <p:nvPr/>
      </p:nvGrpSpPr>
      <p:grpSpPr>
        <a:xfrm>
          <a:off x="0" y="0"/>
          <a:ext cx="0" cy="0"/>
          <a:chOff x="0" y="0"/>
          <a:chExt cx="0" cy="0"/>
        </a:xfrm>
      </p:grpSpPr>
      <p:sp>
        <p:nvSpPr>
          <p:cNvPr id="2" name="Rektangel 1"/>
          <p:cNvSpPr/>
          <p:nvPr/>
        </p:nvSpPr>
        <p:spPr>
          <a:xfrm>
            <a:off x="0" y="5878284"/>
            <a:ext cx="12191996" cy="979715"/>
          </a:xfrm>
          <a:prstGeom prst="rect">
            <a:avLst/>
          </a:prstGeom>
          <a:solidFill>
            <a:srgbClr val="FFFFFF"/>
          </a:solid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000000"/>
              </a:solidFill>
              <a:uFillTx/>
              <a:latin typeface="Calibri"/>
            </a:endParaRPr>
          </a:p>
        </p:txBody>
      </p:sp>
      <p:pic>
        <p:nvPicPr>
          <p:cNvPr id="3" name="Bildobjekt 2"/>
          <p:cNvPicPr>
            <a:picLocks noChangeAspect="1"/>
          </p:cNvPicPr>
          <p:nvPr/>
        </p:nvPicPr>
        <p:blipFill>
          <a:blip r:embed="rId2"/>
          <a:srcRect b="25508"/>
          <a:stretch>
            <a:fillRect/>
          </a:stretch>
        </p:blipFill>
        <p:spPr>
          <a:xfrm>
            <a:off x="0" y="6122127"/>
            <a:ext cx="12191996" cy="735872"/>
          </a:xfrm>
          <a:prstGeom prst="rect">
            <a:avLst/>
          </a:prstGeom>
          <a:noFill/>
          <a:ln cap="flat">
            <a:noFill/>
          </a:ln>
        </p:spPr>
      </p:pic>
    </p:spTree>
    <p:extLst>
      <p:ext uri="{BB962C8B-B14F-4D97-AF65-F5344CB8AC3E}">
        <p14:creationId xmlns:p14="http://schemas.microsoft.com/office/powerpoint/2010/main" val="2661759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2_Tom">
    <p:spTree>
      <p:nvGrpSpPr>
        <p:cNvPr id="1" name=""/>
        <p:cNvGrpSpPr/>
        <p:nvPr/>
      </p:nvGrpSpPr>
      <p:grpSpPr>
        <a:xfrm>
          <a:off x="0" y="0"/>
          <a:ext cx="0" cy="0"/>
          <a:chOff x="0" y="0"/>
          <a:chExt cx="0" cy="0"/>
        </a:xfrm>
      </p:grpSpPr>
      <p:sp>
        <p:nvSpPr>
          <p:cNvPr id="2" name="Rektangel 1"/>
          <p:cNvSpPr/>
          <p:nvPr/>
        </p:nvSpPr>
        <p:spPr>
          <a:xfrm>
            <a:off x="0" y="5921828"/>
            <a:ext cx="12191996" cy="936171"/>
          </a:xfrm>
          <a:prstGeom prst="rect">
            <a:avLst/>
          </a:prstGeom>
          <a:solidFill>
            <a:srgbClr val="FFFFFF"/>
          </a:solid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FFFFFF"/>
              </a:solidFill>
              <a:uFillTx/>
              <a:latin typeface="Calibri"/>
            </a:endParaRPr>
          </a:p>
        </p:txBody>
      </p:sp>
      <p:pic>
        <p:nvPicPr>
          <p:cNvPr id="3" name="Bildobjekt 5"/>
          <p:cNvPicPr>
            <a:picLocks noChangeAspect="1"/>
          </p:cNvPicPr>
          <p:nvPr/>
        </p:nvPicPr>
        <p:blipFill>
          <a:blip r:embed="rId2"/>
          <a:srcRect b="21986"/>
          <a:stretch>
            <a:fillRect/>
          </a:stretch>
        </p:blipFill>
        <p:spPr>
          <a:xfrm>
            <a:off x="0" y="6107542"/>
            <a:ext cx="12191996" cy="770656"/>
          </a:xfrm>
          <a:prstGeom prst="rect">
            <a:avLst/>
          </a:prstGeom>
          <a:noFill/>
          <a:ln cap="flat">
            <a:noFill/>
          </a:ln>
        </p:spPr>
      </p:pic>
    </p:spTree>
    <p:extLst>
      <p:ext uri="{BB962C8B-B14F-4D97-AF65-F5344CB8AC3E}">
        <p14:creationId xmlns:p14="http://schemas.microsoft.com/office/powerpoint/2010/main" val="819332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_Rubrik och innehåll">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sv-SE"/>
              <a:t>Klicka här för att ändra mall för rubrikformat</a:t>
            </a:r>
            <a:endParaRPr lang="en-US"/>
          </a:p>
        </p:txBody>
      </p:sp>
      <p:sp>
        <p:nvSpPr>
          <p:cNvPr id="3" name="Platshållare för text 8"/>
          <p:cNvSpPr txBox="1">
            <a:spLocks noGrp="1"/>
          </p:cNvSpPr>
          <p:nvPr>
            <p:ph type="body" idx="4294967295"/>
          </p:nvPr>
        </p:nvSpPr>
        <p:spPr>
          <a:xfrm>
            <a:off x="9515932" y="4809241"/>
            <a:ext cx="2409370" cy="1070872"/>
          </a:xfrm>
        </p:spPr>
        <p:txBody>
          <a:bodyPr/>
          <a:lstStyle>
            <a:lvl1pPr marL="0" indent="0">
              <a:buNone/>
              <a:defRPr>
                <a:solidFill>
                  <a:srgbClr val="FFFFFF"/>
                </a:solidFill>
              </a:defRPr>
            </a:lvl1pPr>
          </a:lstStyle>
          <a:p>
            <a:pPr lvl="0"/>
            <a:r>
              <a:rPr lang="sv-SE"/>
              <a:t>  TEXT </a:t>
            </a:r>
          </a:p>
        </p:txBody>
      </p:sp>
    </p:spTree>
    <p:extLst>
      <p:ext uri="{BB962C8B-B14F-4D97-AF65-F5344CB8AC3E}">
        <p14:creationId xmlns:p14="http://schemas.microsoft.com/office/powerpoint/2010/main" val="3018132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Rubrikbild">
    <p:spTree>
      <p:nvGrpSpPr>
        <p:cNvPr id="1" name=""/>
        <p:cNvGrpSpPr/>
        <p:nvPr/>
      </p:nvGrpSpPr>
      <p:grpSpPr>
        <a:xfrm>
          <a:off x="0" y="0"/>
          <a:ext cx="0" cy="0"/>
          <a:chOff x="0" y="0"/>
          <a:chExt cx="0" cy="0"/>
        </a:xfrm>
      </p:grpSpPr>
      <p:sp>
        <p:nvSpPr>
          <p:cNvPr id="2" name="Rektangel 6"/>
          <p:cNvSpPr/>
          <p:nvPr/>
        </p:nvSpPr>
        <p:spPr>
          <a:xfrm>
            <a:off x="0" y="5921828"/>
            <a:ext cx="12191996" cy="936171"/>
          </a:xfrm>
          <a:prstGeom prst="rect">
            <a:avLst/>
          </a:prstGeom>
          <a:solidFill>
            <a:srgbClr val="FFFFFF"/>
          </a:solid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FFFFFF"/>
              </a:solidFill>
              <a:uFillTx/>
              <a:latin typeface="Calibri"/>
            </a:endParaRPr>
          </a:p>
        </p:txBody>
      </p:sp>
      <p:pic>
        <p:nvPicPr>
          <p:cNvPr id="3" name="Bildobjekt 4"/>
          <p:cNvPicPr>
            <a:picLocks noChangeAspect="1"/>
          </p:cNvPicPr>
          <p:nvPr/>
        </p:nvPicPr>
        <p:blipFill>
          <a:blip r:embed="rId2"/>
          <a:srcRect r="44344" b="47477"/>
          <a:stretch>
            <a:fillRect/>
          </a:stretch>
        </p:blipFill>
        <p:spPr>
          <a:xfrm>
            <a:off x="0" y="0"/>
            <a:ext cx="12191996" cy="6076316"/>
          </a:xfrm>
          <a:prstGeom prst="rect">
            <a:avLst/>
          </a:prstGeom>
          <a:noFill/>
          <a:ln cap="flat">
            <a:noFill/>
          </a:ln>
        </p:spPr>
      </p:pic>
      <p:sp>
        <p:nvSpPr>
          <p:cNvPr id="4" name="Title 1"/>
          <p:cNvSpPr txBox="1">
            <a:spLocks noGrp="1"/>
          </p:cNvSpPr>
          <p:nvPr>
            <p:ph type="ctrTitle"/>
          </p:nvPr>
        </p:nvSpPr>
        <p:spPr>
          <a:xfrm>
            <a:off x="1524003" y="1122361"/>
            <a:ext cx="9144000" cy="2387598"/>
          </a:xfrm>
        </p:spPr>
        <p:txBody>
          <a:bodyPr anchor="b" anchorCtr="1"/>
          <a:lstStyle>
            <a:lvl1pPr algn="ctr">
              <a:defRPr sz="6000">
                <a:solidFill>
                  <a:srgbClr val="FFFFFF"/>
                </a:solidFill>
              </a:defRPr>
            </a:lvl1pPr>
          </a:lstStyle>
          <a:p>
            <a:pPr lvl="0"/>
            <a:r>
              <a:rPr lang="sv-SE"/>
              <a:t>Klicka här för att ändra mall för rubrikformat</a:t>
            </a:r>
            <a:endParaRPr lang="en-US"/>
          </a:p>
        </p:txBody>
      </p:sp>
      <p:sp>
        <p:nvSpPr>
          <p:cNvPr id="5" name="Subtitle 2"/>
          <p:cNvSpPr txBox="1">
            <a:spLocks noGrp="1"/>
          </p:cNvSpPr>
          <p:nvPr>
            <p:ph type="subTitle" idx="1"/>
          </p:nvPr>
        </p:nvSpPr>
        <p:spPr>
          <a:xfrm>
            <a:off x="1524003" y="3602041"/>
            <a:ext cx="9144000" cy="1655758"/>
          </a:xfrm>
        </p:spPr>
        <p:txBody>
          <a:bodyPr anchorCtr="1"/>
          <a:lstStyle>
            <a:lvl1pPr marL="0" indent="0" algn="ctr">
              <a:buNone/>
              <a:defRPr sz="2400">
                <a:solidFill>
                  <a:srgbClr val="FFFFFF"/>
                </a:solidFill>
              </a:defRPr>
            </a:lvl1pPr>
          </a:lstStyle>
          <a:p>
            <a:pPr lvl="0"/>
            <a:r>
              <a:rPr lang="sv-SE"/>
              <a:t>Klicka här för att ändra mall för underrubrikformat</a:t>
            </a:r>
            <a:endParaRPr lang="en-US"/>
          </a:p>
        </p:txBody>
      </p:sp>
      <p:pic>
        <p:nvPicPr>
          <p:cNvPr id="6" name="Bildobjekt 5"/>
          <p:cNvPicPr>
            <a:picLocks noChangeAspect="1"/>
          </p:cNvPicPr>
          <p:nvPr/>
        </p:nvPicPr>
        <p:blipFill>
          <a:blip r:embed="rId3"/>
          <a:srcRect b="21986"/>
          <a:stretch>
            <a:fillRect/>
          </a:stretch>
        </p:blipFill>
        <p:spPr>
          <a:xfrm>
            <a:off x="0" y="6107542"/>
            <a:ext cx="12191996" cy="770656"/>
          </a:xfrm>
          <a:prstGeom prst="rect">
            <a:avLst/>
          </a:prstGeom>
          <a:noFill/>
          <a:ln cap="flat">
            <a:noFill/>
          </a:ln>
        </p:spPr>
      </p:pic>
    </p:spTree>
    <p:extLst>
      <p:ext uri="{BB962C8B-B14F-4D97-AF65-F5344CB8AC3E}">
        <p14:creationId xmlns:p14="http://schemas.microsoft.com/office/powerpoint/2010/main" val="2333903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pic>
        <p:nvPicPr>
          <p:cNvPr id="2" name="Bildobjekt 8"/>
          <p:cNvPicPr>
            <a:picLocks noChangeAspect="1"/>
          </p:cNvPicPr>
          <p:nvPr/>
        </p:nvPicPr>
        <p:blipFill>
          <a:blip r:embed="rId2"/>
          <a:srcRect l="59499" b="70555"/>
          <a:stretch>
            <a:fillRect/>
          </a:stretch>
        </p:blipFill>
        <p:spPr>
          <a:xfrm>
            <a:off x="7696203" y="4362446"/>
            <a:ext cx="4495803" cy="1765304"/>
          </a:xfrm>
          <a:prstGeom prst="rect">
            <a:avLst/>
          </a:prstGeom>
          <a:noFill/>
          <a:ln cap="flat">
            <a:noFill/>
          </a:ln>
        </p:spPr>
      </p:pic>
      <p:sp>
        <p:nvSpPr>
          <p:cNvPr id="3" name="Title 1"/>
          <p:cNvSpPr txBox="1">
            <a:spLocks noGrp="1"/>
          </p:cNvSpPr>
          <p:nvPr>
            <p:ph type="title"/>
          </p:nvPr>
        </p:nvSpPr>
        <p:spPr/>
        <p:txBody>
          <a:bodyPr/>
          <a:lstStyle>
            <a:lvl1pPr>
              <a:defRPr/>
            </a:lvl1pPr>
          </a:lstStyle>
          <a:p>
            <a:pPr lvl="0"/>
            <a:r>
              <a:rPr lang="sv-SE"/>
              <a:t>Klicka här för att ändra mall för rubrikformat</a:t>
            </a:r>
            <a:endParaRPr lang="en-US"/>
          </a:p>
        </p:txBody>
      </p:sp>
      <p:sp>
        <p:nvSpPr>
          <p:cNvPr id="4" name="Content Placeholder 2"/>
          <p:cNvSpPr txBox="1">
            <a:spLocks noGrp="1"/>
          </p:cNvSpPr>
          <p:nvPr>
            <p:ph idx="4294967295"/>
          </p:nvPr>
        </p:nvSpPr>
        <p:spPr>
          <a:xfrm>
            <a:off x="838203" y="1776414"/>
            <a:ext cx="10515600" cy="4351336"/>
          </a:xfrm>
        </p:spPr>
        <p:txBody>
          <a:bodyPr/>
          <a:lstStyle>
            <a:lvl1pPr>
              <a:defRPr/>
            </a:lvl1pPr>
            <a:lvl2pPr>
              <a:defRPr/>
            </a:lvl2pPr>
            <a:lvl3pPr>
              <a:defRPr/>
            </a:lvl3pPr>
            <a:lvl4pPr>
              <a:defRPr/>
            </a:lvl4pPr>
            <a:lvl5pP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text 8"/>
          <p:cNvSpPr txBox="1">
            <a:spLocks noGrp="1"/>
          </p:cNvSpPr>
          <p:nvPr>
            <p:ph type="body" idx="4294967295"/>
          </p:nvPr>
        </p:nvSpPr>
        <p:spPr>
          <a:xfrm>
            <a:off x="9944100" y="5046116"/>
            <a:ext cx="2247896" cy="1070872"/>
          </a:xfrm>
        </p:spPr>
        <p:txBody>
          <a:bodyPr/>
          <a:lstStyle>
            <a:lvl1pPr marL="0" indent="0">
              <a:buNone/>
              <a:defRPr>
                <a:solidFill>
                  <a:srgbClr val="FFFFFF"/>
                </a:solidFill>
              </a:defRPr>
            </a:lvl1pPr>
          </a:lstStyle>
          <a:p>
            <a:pPr lvl="0"/>
            <a:r>
              <a:rPr lang="sv-SE"/>
              <a:t>  TEXT </a:t>
            </a:r>
          </a:p>
        </p:txBody>
      </p:sp>
    </p:spTree>
    <p:extLst>
      <p:ext uri="{BB962C8B-B14F-4D97-AF65-F5344CB8AC3E}">
        <p14:creationId xmlns:p14="http://schemas.microsoft.com/office/powerpoint/2010/main" val="775684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Rubrik och innehåll">
    <p:spTree>
      <p:nvGrpSpPr>
        <p:cNvPr id="1" name=""/>
        <p:cNvGrpSpPr/>
        <p:nvPr/>
      </p:nvGrpSpPr>
      <p:grpSpPr>
        <a:xfrm>
          <a:off x="0" y="0"/>
          <a:ext cx="0" cy="0"/>
          <a:chOff x="0" y="0"/>
          <a:chExt cx="0" cy="0"/>
        </a:xfrm>
      </p:grpSpPr>
      <p:sp>
        <p:nvSpPr>
          <p:cNvPr id="2" name="Rektangel 5"/>
          <p:cNvSpPr/>
          <p:nvPr/>
        </p:nvSpPr>
        <p:spPr>
          <a:xfrm>
            <a:off x="0" y="5878284"/>
            <a:ext cx="12191996" cy="979715"/>
          </a:xfrm>
          <a:prstGeom prst="rect">
            <a:avLst/>
          </a:prstGeom>
          <a:solidFill>
            <a:srgbClr val="FFFFFF"/>
          </a:solid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000000"/>
              </a:solidFill>
              <a:uFillTx/>
              <a:latin typeface="Calibri"/>
            </a:endParaRPr>
          </a:p>
        </p:txBody>
      </p:sp>
      <p:pic>
        <p:nvPicPr>
          <p:cNvPr id="3" name="Bildobjekt 8"/>
          <p:cNvPicPr>
            <a:picLocks noChangeAspect="1"/>
          </p:cNvPicPr>
          <p:nvPr/>
        </p:nvPicPr>
        <p:blipFill>
          <a:blip r:embed="rId2"/>
          <a:srcRect l="69135" r="405" b="75995"/>
          <a:stretch>
            <a:fillRect/>
          </a:stretch>
        </p:blipFill>
        <p:spPr>
          <a:xfrm>
            <a:off x="7373255" y="4481510"/>
            <a:ext cx="4818741" cy="1646240"/>
          </a:xfrm>
          <a:prstGeom prst="rect">
            <a:avLst/>
          </a:prstGeom>
          <a:noFill/>
          <a:ln cap="flat">
            <a:noFill/>
          </a:ln>
        </p:spPr>
      </p:pic>
      <p:sp>
        <p:nvSpPr>
          <p:cNvPr id="4" name="Title 1"/>
          <p:cNvSpPr txBox="1">
            <a:spLocks noGrp="1"/>
          </p:cNvSpPr>
          <p:nvPr>
            <p:ph type="title"/>
          </p:nvPr>
        </p:nvSpPr>
        <p:spPr/>
        <p:txBody>
          <a:bodyPr/>
          <a:lstStyle>
            <a:lvl1pPr>
              <a:defRPr/>
            </a:lvl1pPr>
          </a:lstStyle>
          <a:p>
            <a:pPr lvl="0"/>
            <a:r>
              <a:rPr lang="sv-SE"/>
              <a:t>Klicka här för att ändra mall för rubrikformat</a:t>
            </a:r>
            <a:endParaRPr lang="en-US"/>
          </a:p>
        </p:txBody>
      </p:sp>
      <p:sp>
        <p:nvSpPr>
          <p:cNvPr id="5" name="Content Placeholder 2"/>
          <p:cNvSpPr txBox="1">
            <a:spLocks noGrp="1"/>
          </p:cNvSpPr>
          <p:nvPr>
            <p:ph idx="4294967295"/>
          </p:nvPr>
        </p:nvSpPr>
        <p:spPr>
          <a:xfrm>
            <a:off x="838203" y="1776414"/>
            <a:ext cx="10515600" cy="4351336"/>
          </a:xfrm>
        </p:spPr>
        <p:txBody>
          <a:bodyPr/>
          <a:lstStyle>
            <a:lvl1pPr>
              <a:defRPr/>
            </a:lvl1pPr>
            <a:lvl2pPr>
              <a:defRPr/>
            </a:lvl2pPr>
            <a:lvl3pPr>
              <a:defRPr/>
            </a:lvl3pPr>
            <a:lvl4pPr>
              <a:defRPr/>
            </a:lvl4pPr>
            <a:lvl5pP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text 8"/>
          <p:cNvSpPr txBox="1">
            <a:spLocks noGrp="1"/>
          </p:cNvSpPr>
          <p:nvPr>
            <p:ph type="body" idx="4294967295"/>
          </p:nvPr>
        </p:nvSpPr>
        <p:spPr>
          <a:xfrm>
            <a:off x="9944100" y="5046116"/>
            <a:ext cx="2247896" cy="1070872"/>
          </a:xfrm>
        </p:spPr>
        <p:txBody>
          <a:bodyPr/>
          <a:lstStyle>
            <a:lvl1pPr marL="0" indent="0">
              <a:buNone/>
              <a:defRPr>
                <a:solidFill>
                  <a:srgbClr val="FFFFFF"/>
                </a:solidFill>
              </a:defRPr>
            </a:lvl1pPr>
          </a:lstStyle>
          <a:p>
            <a:pPr lvl="0"/>
            <a:r>
              <a:rPr lang="sv-SE"/>
              <a:t>  TEXT </a:t>
            </a:r>
          </a:p>
        </p:txBody>
      </p:sp>
      <p:pic>
        <p:nvPicPr>
          <p:cNvPr id="7" name="Bildobjekt 6"/>
          <p:cNvPicPr>
            <a:picLocks noChangeAspect="1"/>
          </p:cNvPicPr>
          <p:nvPr/>
        </p:nvPicPr>
        <p:blipFill>
          <a:blip r:embed="rId3"/>
          <a:srcRect b="25508"/>
          <a:stretch>
            <a:fillRect/>
          </a:stretch>
        </p:blipFill>
        <p:spPr>
          <a:xfrm>
            <a:off x="0" y="6122127"/>
            <a:ext cx="12191996" cy="735872"/>
          </a:xfrm>
          <a:prstGeom prst="rect">
            <a:avLst/>
          </a:prstGeom>
          <a:noFill/>
          <a:ln cap="flat">
            <a:noFill/>
          </a:ln>
        </p:spPr>
      </p:pic>
    </p:spTree>
    <p:extLst>
      <p:ext uri="{BB962C8B-B14F-4D97-AF65-F5344CB8AC3E}">
        <p14:creationId xmlns:p14="http://schemas.microsoft.com/office/powerpoint/2010/main" val="4231363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Rubrik och innehåll">
    <p:spTree>
      <p:nvGrpSpPr>
        <p:cNvPr id="1" name=""/>
        <p:cNvGrpSpPr/>
        <p:nvPr/>
      </p:nvGrpSpPr>
      <p:grpSpPr>
        <a:xfrm>
          <a:off x="0" y="0"/>
          <a:ext cx="0" cy="0"/>
          <a:chOff x="0" y="0"/>
          <a:chExt cx="0" cy="0"/>
        </a:xfrm>
      </p:grpSpPr>
      <p:sp>
        <p:nvSpPr>
          <p:cNvPr id="2" name="Rektangel 5"/>
          <p:cNvSpPr/>
          <p:nvPr/>
        </p:nvSpPr>
        <p:spPr>
          <a:xfrm>
            <a:off x="0" y="5921828"/>
            <a:ext cx="12191996" cy="936171"/>
          </a:xfrm>
          <a:prstGeom prst="rect">
            <a:avLst/>
          </a:prstGeom>
          <a:solidFill>
            <a:srgbClr val="FFFFFF"/>
          </a:solid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FFFFFF"/>
              </a:solidFill>
              <a:uFillTx/>
              <a:latin typeface="Calibri"/>
            </a:endParaRPr>
          </a:p>
        </p:txBody>
      </p:sp>
      <p:pic>
        <p:nvPicPr>
          <p:cNvPr id="3" name="Bildobjekt 7"/>
          <p:cNvPicPr>
            <a:picLocks noChangeAspect="1"/>
          </p:cNvPicPr>
          <p:nvPr/>
        </p:nvPicPr>
        <p:blipFill>
          <a:blip r:embed="rId2"/>
          <a:srcRect l="710" t="88192" r="87685" b="2041"/>
          <a:stretch>
            <a:fillRect/>
          </a:stretch>
        </p:blipFill>
        <p:spPr>
          <a:xfrm flipH="1">
            <a:off x="7518397" y="4129092"/>
            <a:ext cx="4673598" cy="1968511"/>
          </a:xfrm>
          <a:prstGeom prst="rect">
            <a:avLst/>
          </a:prstGeom>
          <a:noFill/>
          <a:ln cap="flat">
            <a:noFill/>
          </a:ln>
        </p:spPr>
      </p:pic>
      <p:sp>
        <p:nvSpPr>
          <p:cNvPr id="4" name="Rektangel 11"/>
          <p:cNvSpPr/>
          <p:nvPr/>
        </p:nvSpPr>
        <p:spPr>
          <a:xfrm>
            <a:off x="3625852" y="6120755"/>
            <a:ext cx="8267703" cy="431797"/>
          </a:xfrm>
          <a:prstGeom prst="rect">
            <a:avLst/>
          </a:prstGeom>
          <a:solidFill>
            <a:srgbClr val="A2185B"/>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FFFFFF"/>
              </a:solidFill>
              <a:uFillTx/>
              <a:latin typeface="Calibri"/>
            </a:endParaRPr>
          </a:p>
        </p:txBody>
      </p:sp>
      <p:sp>
        <p:nvSpPr>
          <p:cNvPr id="5" name="Title 1"/>
          <p:cNvSpPr txBox="1">
            <a:spLocks noGrp="1"/>
          </p:cNvSpPr>
          <p:nvPr>
            <p:ph type="title"/>
          </p:nvPr>
        </p:nvSpPr>
        <p:spPr/>
        <p:txBody>
          <a:bodyPr/>
          <a:lstStyle>
            <a:lvl1pPr>
              <a:defRPr/>
            </a:lvl1pPr>
          </a:lstStyle>
          <a:p>
            <a:pPr lvl="0"/>
            <a:r>
              <a:rPr lang="sv-SE"/>
              <a:t>Klicka här för att ändra mall för rubrikformat</a:t>
            </a:r>
            <a:endParaRPr lang="en-US"/>
          </a:p>
        </p:txBody>
      </p:sp>
      <p:sp>
        <p:nvSpPr>
          <p:cNvPr id="6" name="Content Placeholder 2"/>
          <p:cNvSpPr txBox="1">
            <a:spLocks noGrp="1"/>
          </p:cNvSpPr>
          <p:nvPr>
            <p:ph idx="4294967295"/>
          </p:nvPr>
        </p:nvSpPr>
        <p:spPr>
          <a:xfrm>
            <a:off x="838203" y="1776414"/>
            <a:ext cx="10515600" cy="4351336"/>
          </a:xfrm>
        </p:spPr>
        <p:txBody>
          <a:bodyPr/>
          <a:lstStyle>
            <a:lvl1pPr>
              <a:defRPr/>
            </a:lvl1pPr>
            <a:lvl2pPr>
              <a:defRPr/>
            </a:lvl2pPr>
            <a:lvl3pPr>
              <a:defRPr/>
            </a:lvl3pPr>
            <a:lvl4pPr>
              <a:defRPr/>
            </a:lvl4pPr>
            <a:lvl5pP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7" name="Platshållare för text 8"/>
          <p:cNvSpPr txBox="1">
            <a:spLocks noGrp="1"/>
          </p:cNvSpPr>
          <p:nvPr>
            <p:ph type="body" idx="4294967295"/>
          </p:nvPr>
        </p:nvSpPr>
        <p:spPr>
          <a:xfrm>
            <a:off x="9944100" y="5046116"/>
            <a:ext cx="2247896" cy="1070872"/>
          </a:xfrm>
        </p:spPr>
        <p:txBody>
          <a:bodyPr/>
          <a:lstStyle>
            <a:lvl1pPr marL="0" indent="0">
              <a:buNone/>
              <a:defRPr>
                <a:solidFill>
                  <a:srgbClr val="FFFFFF"/>
                </a:solidFill>
              </a:defRPr>
            </a:lvl1pPr>
          </a:lstStyle>
          <a:p>
            <a:pPr lvl="0"/>
            <a:r>
              <a:rPr lang="sv-SE"/>
              <a:t>  TEXT </a:t>
            </a:r>
          </a:p>
        </p:txBody>
      </p:sp>
      <p:pic>
        <p:nvPicPr>
          <p:cNvPr id="8" name="Bildobjekt 5"/>
          <p:cNvPicPr>
            <a:picLocks noChangeAspect="1"/>
          </p:cNvPicPr>
          <p:nvPr/>
        </p:nvPicPr>
        <p:blipFill>
          <a:blip r:embed="rId3"/>
          <a:srcRect b="21986"/>
          <a:stretch>
            <a:fillRect/>
          </a:stretch>
        </p:blipFill>
        <p:spPr>
          <a:xfrm>
            <a:off x="0" y="6097603"/>
            <a:ext cx="12191996" cy="780595"/>
          </a:xfrm>
          <a:prstGeom prst="rect">
            <a:avLst/>
          </a:prstGeom>
          <a:noFill/>
          <a:ln cap="flat">
            <a:noFill/>
          </a:ln>
        </p:spPr>
      </p:pic>
    </p:spTree>
    <p:extLst>
      <p:ext uri="{BB962C8B-B14F-4D97-AF65-F5344CB8AC3E}">
        <p14:creationId xmlns:p14="http://schemas.microsoft.com/office/powerpoint/2010/main" val="855611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vsnittsrubrik">
    <p:spTree>
      <p:nvGrpSpPr>
        <p:cNvPr id="1" name=""/>
        <p:cNvGrpSpPr/>
        <p:nvPr/>
      </p:nvGrpSpPr>
      <p:grpSpPr>
        <a:xfrm>
          <a:off x="0" y="0"/>
          <a:ext cx="0" cy="0"/>
          <a:chOff x="0" y="0"/>
          <a:chExt cx="0" cy="0"/>
        </a:xfrm>
      </p:grpSpPr>
      <p:pic>
        <p:nvPicPr>
          <p:cNvPr id="2" name="Bildobjekt 13"/>
          <p:cNvPicPr>
            <a:picLocks noChangeAspect="1"/>
          </p:cNvPicPr>
          <p:nvPr/>
        </p:nvPicPr>
        <p:blipFill>
          <a:blip r:embed="rId2"/>
          <a:srcRect l="58941" t="874" b="71570"/>
          <a:stretch>
            <a:fillRect/>
          </a:stretch>
        </p:blipFill>
        <p:spPr>
          <a:xfrm flipH="1">
            <a:off x="0" y="4651379"/>
            <a:ext cx="4005090" cy="1458916"/>
          </a:xfrm>
          <a:prstGeom prst="rect">
            <a:avLst/>
          </a:prstGeom>
          <a:noFill/>
          <a:ln cap="flat">
            <a:noFill/>
          </a:ln>
        </p:spPr>
      </p:pic>
      <p:pic>
        <p:nvPicPr>
          <p:cNvPr id="3" name="Bildobjekt 11"/>
          <p:cNvPicPr>
            <a:picLocks noChangeAspect="1"/>
          </p:cNvPicPr>
          <p:nvPr/>
        </p:nvPicPr>
        <p:blipFill>
          <a:blip r:embed="rId2"/>
          <a:srcRect l="58416" t="32614" r="7368" b="42153"/>
          <a:stretch>
            <a:fillRect/>
          </a:stretch>
        </p:blipFill>
        <p:spPr>
          <a:xfrm flipH="1">
            <a:off x="9093195" y="-19394"/>
            <a:ext cx="3098801" cy="1409703"/>
          </a:xfrm>
          <a:prstGeom prst="rect">
            <a:avLst/>
          </a:prstGeom>
          <a:noFill/>
          <a:ln cap="flat">
            <a:noFill/>
          </a:ln>
        </p:spPr>
      </p:pic>
      <p:sp>
        <p:nvSpPr>
          <p:cNvPr id="4" name="Title 1"/>
          <p:cNvSpPr txBox="1">
            <a:spLocks noGrp="1"/>
          </p:cNvSpPr>
          <p:nvPr>
            <p:ph type="title"/>
          </p:nvPr>
        </p:nvSpPr>
        <p:spPr>
          <a:xfrm>
            <a:off x="501648" y="66376"/>
            <a:ext cx="10515600" cy="2852735"/>
          </a:xfrm>
        </p:spPr>
        <p:txBody>
          <a:bodyPr anchor="b"/>
          <a:lstStyle>
            <a:lvl1pPr>
              <a:defRPr sz="6000"/>
            </a:lvl1pPr>
          </a:lstStyle>
          <a:p>
            <a:pPr lvl="0"/>
            <a:r>
              <a:rPr lang="sv-SE"/>
              <a:t>Klicka här för att ändra mall för rubrikformat</a:t>
            </a:r>
            <a:endParaRPr lang="en-US"/>
          </a:p>
        </p:txBody>
      </p:sp>
      <p:sp>
        <p:nvSpPr>
          <p:cNvPr id="5" name="Text Placeholder 2"/>
          <p:cNvSpPr txBox="1">
            <a:spLocks noGrp="1"/>
          </p:cNvSpPr>
          <p:nvPr>
            <p:ph type="body" idx="4294967295"/>
          </p:nvPr>
        </p:nvSpPr>
        <p:spPr>
          <a:xfrm>
            <a:off x="501648" y="2993233"/>
            <a:ext cx="10515600" cy="1500182"/>
          </a:xfrm>
        </p:spPr>
        <p:txBody>
          <a:bodyPr/>
          <a:lstStyle>
            <a:lvl1pPr marL="0" indent="0">
              <a:buNone/>
              <a:defRPr sz="2400">
                <a:solidFill>
                  <a:srgbClr val="898989"/>
                </a:solidFill>
              </a:defRPr>
            </a:lvl1pPr>
          </a:lstStyle>
          <a:p>
            <a:pPr lvl="0"/>
            <a:r>
              <a:rPr lang="sv-SE"/>
              <a:t>Klicka här för att ändra format på bakgrundstexten</a:t>
            </a:r>
          </a:p>
        </p:txBody>
      </p:sp>
      <p:sp>
        <p:nvSpPr>
          <p:cNvPr id="6" name="Platshållare för text 8"/>
          <p:cNvSpPr txBox="1">
            <a:spLocks noGrp="1"/>
          </p:cNvSpPr>
          <p:nvPr>
            <p:ph type="body" idx="4294967295"/>
          </p:nvPr>
        </p:nvSpPr>
        <p:spPr>
          <a:xfrm>
            <a:off x="0" y="5339556"/>
            <a:ext cx="2652665" cy="1070872"/>
          </a:xfrm>
        </p:spPr>
        <p:txBody>
          <a:bodyPr/>
          <a:lstStyle>
            <a:lvl1pPr marL="0" indent="0">
              <a:buNone/>
              <a:defRPr>
                <a:solidFill>
                  <a:srgbClr val="FFFFFF"/>
                </a:solidFill>
              </a:defRPr>
            </a:lvl1pPr>
          </a:lstStyle>
          <a:p>
            <a:pPr lvl="0"/>
            <a:r>
              <a:rPr lang="sv-SE"/>
              <a:t>  TEXT </a:t>
            </a:r>
          </a:p>
        </p:txBody>
      </p:sp>
      <p:sp>
        <p:nvSpPr>
          <p:cNvPr id="7" name="Platshållare för text 8"/>
          <p:cNvSpPr txBox="1">
            <a:spLocks noGrp="1"/>
          </p:cNvSpPr>
          <p:nvPr>
            <p:ph type="body" idx="4294967295"/>
          </p:nvPr>
        </p:nvSpPr>
        <p:spPr>
          <a:xfrm>
            <a:off x="9316263" y="83246"/>
            <a:ext cx="2652665" cy="1070872"/>
          </a:xfrm>
        </p:spPr>
        <p:txBody>
          <a:bodyPr/>
          <a:lstStyle>
            <a:lvl1pPr marL="0" indent="0">
              <a:buNone/>
              <a:defRPr>
                <a:solidFill>
                  <a:srgbClr val="FFFFFF"/>
                </a:solidFill>
              </a:defRPr>
            </a:lvl1pPr>
          </a:lstStyle>
          <a:p>
            <a:pPr lvl="0"/>
            <a:r>
              <a:rPr lang="sv-SE"/>
              <a:t>  TEXT </a:t>
            </a:r>
          </a:p>
        </p:txBody>
      </p:sp>
    </p:spTree>
    <p:extLst>
      <p:ext uri="{BB962C8B-B14F-4D97-AF65-F5344CB8AC3E}">
        <p14:creationId xmlns:p14="http://schemas.microsoft.com/office/powerpoint/2010/main" val="641515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Avsnittsrubrik">
    <p:spTree>
      <p:nvGrpSpPr>
        <p:cNvPr id="1" name=""/>
        <p:cNvGrpSpPr/>
        <p:nvPr/>
      </p:nvGrpSpPr>
      <p:grpSpPr>
        <a:xfrm>
          <a:off x="0" y="0"/>
          <a:ext cx="0" cy="0"/>
          <a:chOff x="0" y="0"/>
          <a:chExt cx="0" cy="0"/>
        </a:xfrm>
      </p:grpSpPr>
      <p:sp>
        <p:nvSpPr>
          <p:cNvPr id="2" name="Rektangel 7"/>
          <p:cNvSpPr/>
          <p:nvPr/>
        </p:nvSpPr>
        <p:spPr>
          <a:xfrm>
            <a:off x="0" y="5878284"/>
            <a:ext cx="12191996" cy="979715"/>
          </a:xfrm>
          <a:prstGeom prst="rect">
            <a:avLst/>
          </a:prstGeom>
          <a:solidFill>
            <a:srgbClr val="FFFFFF"/>
          </a:solid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000000"/>
              </a:solidFill>
              <a:uFillTx/>
              <a:latin typeface="Calibri"/>
            </a:endParaRPr>
          </a:p>
        </p:txBody>
      </p:sp>
      <p:pic>
        <p:nvPicPr>
          <p:cNvPr id="3" name="Bildobjekt 10"/>
          <p:cNvPicPr>
            <a:picLocks noChangeAspect="1"/>
          </p:cNvPicPr>
          <p:nvPr/>
        </p:nvPicPr>
        <p:blipFill>
          <a:blip r:embed="rId2"/>
          <a:srcRect l="68171" t="25570" r="807" b="48362"/>
          <a:stretch>
            <a:fillRect/>
          </a:stretch>
        </p:blipFill>
        <p:spPr>
          <a:xfrm>
            <a:off x="0" y="0"/>
            <a:ext cx="12170499" cy="6125026"/>
          </a:xfrm>
          <a:prstGeom prst="rect">
            <a:avLst/>
          </a:prstGeom>
          <a:noFill/>
          <a:ln cap="flat">
            <a:noFill/>
          </a:ln>
        </p:spPr>
      </p:pic>
      <p:sp>
        <p:nvSpPr>
          <p:cNvPr id="4" name="Title 1"/>
          <p:cNvSpPr txBox="1">
            <a:spLocks noGrp="1"/>
          </p:cNvSpPr>
          <p:nvPr>
            <p:ph type="title"/>
          </p:nvPr>
        </p:nvSpPr>
        <p:spPr>
          <a:xfrm>
            <a:off x="501648" y="66376"/>
            <a:ext cx="10515600" cy="2852735"/>
          </a:xfrm>
        </p:spPr>
        <p:txBody>
          <a:bodyPr anchor="b"/>
          <a:lstStyle>
            <a:lvl1pPr>
              <a:defRPr sz="6000"/>
            </a:lvl1pPr>
          </a:lstStyle>
          <a:p>
            <a:pPr lvl="0"/>
            <a:r>
              <a:rPr lang="sv-SE"/>
              <a:t>Klicka här för att ändra mall för rubrikformat</a:t>
            </a:r>
            <a:endParaRPr lang="en-US"/>
          </a:p>
        </p:txBody>
      </p:sp>
      <p:sp>
        <p:nvSpPr>
          <p:cNvPr id="5" name="Text Placeholder 2"/>
          <p:cNvSpPr txBox="1">
            <a:spLocks noGrp="1"/>
          </p:cNvSpPr>
          <p:nvPr>
            <p:ph type="body" idx="4294967295"/>
          </p:nvPr>
        </p:nvSpPr>
        <p:spPr>
          <a:xfrm>
            <a:off x="501648" y="2993233"/>
            <a:ext cx="10515600" cy="1500182"/>
          </a:xfrm>
        </p:spPr>
        <p:txBody>
          <a:bodyPr/>
          <a:lstStyle>
            <a:lvl1pPr marL="0" indent="0">
              <a:buNone/>
              <a:defRPr sz="2400">
                <a:solidFill>
                  <a:srgbClr val="898989"/>
                </a:solidFill>
              </a:defRPr>
            </a:lvl1pPr>
          </a:lstStyle>
          <a:p>
            <a:pPr lvl="0"/>
            <a:r>
              <a:rPr lang="sv-SE"/>
              <a:t>Klicka här för att ändra format på bakgrundstexten</a:t>
            </a:r>
          </a:p>
        </p:txBody>
      </p:sp>
      <p:sp>
        <p:nvSpPr>
          <p:cNvPr id="6" name="Platshållare för text 8"/>
          <p:cNvSpPr txBox="1">
            <a:spLocks noGrp="1"/>
          </p:cNvSpPr>
          <p:nvPr>
            <p:ph type="body" idx="4294967295"/>
          </p:nvPr>
        </p:nvSpPr>
        <p:spPr>
          <a:xfrm>
            <a:off x="0" y="5339556"/>
            <a:ext cx="2652665" cy="1070872"/>
          </a:xfrm>
        </p:spPr>
        <p:txBody>
          <a:bodyPr/>
          <a:lstStyle>
            <a:lvl1pPr marL="0" indent="0">
              <a:buNone/>
              <a:defRPr>
                <a:solidFill>
                  <a:srgbClr val="FFFFFF"/>
                </a:solidFill>
              </a:defRPr>
            </a:lvl1pPr>
          </a:lstStyle>
          <a:p>
            <a:pPr lvl="0"/>
            <a:r>
              <a:rPr lang="sv-SE"/>
              <a:t>  TEXT </a:t>
            </a:r>
          </a:p>
        </p:txBody>
      </p:sp>
      <p:sp>
        <p:nvSpPr>
          <p:cNvPr id="7" name="Platshållare för text 8"/>
          <p:cNvSpPr txBox="1">
            <a:spLocks noGrp="1"/>
          </p:cNvSpPr>
          <p:nvPr>
            <p:ph type="body" idx="4294967295"/>
          </p:nvPr>
        </p:nvSpPr>
        <p:spPr>
          <a:xfrm>
            <a:off x="10192560" y="66376"/>
            <a:ext cx="1839781" cy="1070872"/>
          </a:xfrm>
        </p:spPr>
        <p:txBody>
          <a:bodyPr/>
          <a:lstStyle>
            <a:lvl1pPr marL="0" indent="0">
              <a:buNone/>
              <a:defRPr>
                <a:solidFill>
                  <a:srgbClr val="FFFFFF"/>
                </a:solidFill>
              </a:defRPr>
            </a:lvl1pPr>
          </a:lstStyle>
          <a:p>
            <a:pPr lvl="0"/>
            <a:r>
              <a:rPr lang="sv-SE"/>
              <a:t>  TEXT </a:t>
            </a:r>
          </a:p>
        </p:txBody>
      </p:sp>
      <p:pic>
        <p:nvPicPr>
          <p:cNvPr id="8" name="Bildobjekt 8"/>
          <p:cNvPicPr>
            <a:picLocks noChangeAspect="1"/>
          </p:cNvPicPr>
          <p:nvPr/>
        </p:nvPicPr>
        <p:blipFill>
          <a:blip r:embed="rId3"/>
          <a:srcRect b="25508"/>
          <a:stretch>
            <a:fillRect/>
          </a:stretch>
        </p:blipFill>
        <p:spPr>
          <a:xfrm>
            <a:off x="0" y="6122127"/>
            <a:ext cx="12191996" cy="735872"/>
          </a:xfrm>
          <a:prstGeom prst="rect">
            <a:avLst/>
          </a:prstGeom>
          <a:noFill/>
          <a:ln cap="flat">
            <a:noFill/>
          </a:ln>
        </p:spPr>
      </p:pic>
    </p:spTree>
    <p:extLst>
      <p:ext uri="{BB962C8B-B14F-4D97-AF65-F5344CB8AC3E}">
        <p14:creationId xmlns:p14="http://schemas.microsoft.com/office/powerpoint/2010/main" val="3778905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Avsnittsrubrik">
    <p:spTree>
      <p:nvGrpSpPr>
        <p:cNvPr id="1" name=""/>
        <p:cNvGrpSpPr/>
        <p:nvPr/>
      </p:nvGrpSpPr>
      <p:grpSpPr>
        <a:xfrm>
          <a:off x="0" y="0"/>
          <a:ext cx="0" cy="0"/>
          <a:chOff x="0" y="0"/>
          <a:chExt cx="0" cy="0"/>
        </a:xfrm>
      </p:grpSpPr>
      <p:sp>
        <p:nvSpPr>
          <p:cNvPr id="2" name="Rektangel 7"/>
          <p:cNvSpPr/>
          <p:nvPr/>
        </p:nvSpPr>
        <p:spPr>
          <a:xfrm>
            <a:off x="0" y="5921828"/>
            <a:ext cx="12191996" cy="936171"/>
          </a:xfrm>
          <a:prstGeom prst="rect">
            <a:avLst/>
          </a:prstGeom>
          <a:solidFill>
            <a:srgbClr val="FFFFFF"/>
          </a:solid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FFFFFF"/>
              </a:solidFill>
              <a:uFillTx/>
              <a:latin typeface="Calibri"/>
            </a:endParaRPr>
          </a:p>
        </p:txBody>
      </p:sp>
      <p:pic>
        <p:nvPicPr>
          <p:cNvPr id="3" name="Bildobjekt 18"/>
          <p:cNvPicPr>
            <a:picLocks noChangeAspect="1"/>
          </p:cNvPicPr>
          <p:nvPr/>
        </p:nvPicPr>
        <p:blipFill>
          <a:blip r:embed="rId2"/>
          <a:srcRect l="911" t="56498" r="56492" b="1887"/>
          <a:stretch>
            <a:fillRect/>
          </a:stretch>
        </p:blipFill>
        <p:spPr>
          <a:xfrm>
            <a:off x="0" y="-667"/>
            <a:ext cx="12191996" cy="6143725"/>
          </a:xfrm>
          <a:prstGeom prst="rect">
            <a:avLst/>
          </a:prstGeom>
          <a:noFill/>
          <a:ln cap="flat">
            <a:noFill/>
          </a:ln>
        </p:spPr>
      </p:pic>
      <p:sp>
        <p:nvSpPr>
          <p:cNvPr id="4" name="Title 1"/>
          <p:cNvSpPr txBox="1">
            <a:spLocks noGrp="1"/>
          </p:cNvSpPr>
          <p:nvPr>
            <p:ph type="title"/>
          </p:nvPr>
        </p:nvSpPr>
        <p:spPr>
          <a:xfrm>
            <a:off x="501648" y="66376"/>
            <a:ext cx="10515600" cy="2852735"/>
          </a:xfrm>
        </p:spPr>
        <p:txBody>
          <a:bodyPr anchor="b"/>
          <a:lstStyle>
            <a:lvl1pPr>
              <a:defRPr sz="6000"/>
            </a:lvl1pPr>
          </a:lstStyle>
          <a:p>
            <a:pPr lvl="0"/>
            <a:r>
              <a:rPr lang="sv-SE"/>
              <a:t>Klicka här för att ändra mall för rubrikformat</a:t>
            </a:r>
            <a:endParaRPr lang="en-US"/>
          </a:p>
        </p:txBody>
      </p:sp>
      <p:sp>
        <p:nvSpPr>
          <p:cNvPr id="5" name="Text Placeholder 2"/>
          <p:cNvSpPr txBox="1">
            <a:spLocks noGrp="1"/>
          </p:cNvSpPr>
          <p:nvPr>
            <p:ph type="body" idx="4294967295"/>
          </p:nvPr>
        </p:nvSpPr>
        <p:spPr>
          <a:xfrm>
            <a:off x="501648" y="2993233"/>
            <a:ext cx="10515600" cy="1500182"/>
          </a:xfrm>
        </p:spPr>
        <p:txBody>
          <a:bodyPr/>
          <a:lstStyle>
            <a:lvl1pPr marL="0" indent="0">
              <a:buNone/>
              <a:defRPr sz="2400">
                <a:solidFill>
                  <a:srgbClr val="898989"/>
                </a:solidFill>
              </a:defRPr>
            </a:lvl1pPr>
          </a:lstStyle>
          <a:p>
            <a:pPr lvl="0"/>
            <a:r>
              <a:rPr lang="sv-SE"/>
              <a:t>Klicka här för att ändra format på bakgrundstexten</a:t>
            </a:r>
          </a:p>
        </p:txBody>
      </p:sp>
      <p:sp>
        <p:nvSpPr>
          <p:cNvPr id="6" name="Platshållare för text 8"/>
          <p:cNvSpPr txBox="1">
            <a:spLocks noGrp="1"/>
          </p:cNvSpPr>
          <p:nvPr>
            <p:ph type="body" idx="4294967295"/>
          </p:nvPr>
        </p:nvSpPr>
        <p:spPr>
          <a:xfrm>
            <a:off x="0" y="5339556"/>
            <a:ext cx="2652665" cy="1070872"/>
          </a:xfrm>
        </p:spPr>
        <p:txBody>
          <a:bodyPr/>
          <a:lstStyle>
            <a:lvl1pPr marL="0" indent="0">
              <a:buNone/>
              <a:defRPr>
                <a:solidFill>
                  <a:srgbClr val="FFFFFF"/>
                </a:solidFill>
              </a:defRPr>
            </a:lvl1pPr>
          </a:lstStyle>
          <a:p>
            <a:pPr lvl="0"/>
            <a:r>
              <a:rPr lang="sv-SE"/>
              <a:t>  TEXT </a:t>
            </a:r>
          </a:p>
        </p:txBody>
      </p:sp>
      <p:sp>
        <p:nvSpPr>
          <p:cNvPr id="7" name="Platshållare för text 8"/>
          <p:cNvSpPr txBox="1">
            <a:spLocks noGrp="1"/>
          </p:cNvSpPr>
          <p:nvPr>
            <p:ph type="body" idx="4294967295"/>
          </p:nvPr>
        </p:nvSpPr>
        <p:spPr>
          <a:xfrm>
            <a:off x="10126705" y="179505"/>
            <a:ext cx="2652665" cy="1070872"/>
          </a:xfrm>
        </p:spPr>
        <p:txBody>
          <a:bodyPr/>
          <a:lstStyle>
            <a:lvl1pPr marL="0" indent="0">
              <a:buNone/>
              <a:defRPr>
                <a:solidFill>
                  <a:srgbClr val="FFFFFF"/>
                </a:solidFill>
              </a:defRPr>
            </a:lvl1pPr>
          </a:lstStyle>
          <a:p>
            <a:pPr lvl="0"/>
            <a:r>
              <a:rPr lang="sv-SE"/>
              <a:t>  TEXT </a:t>
            </a:r>
          </a:p>
        </p:txBody>
      </p:sp>
      <p:pic>
        <p:nvPicPr>
          <p:cNvPr id="8" name="Bildobjekt 5"/>
          <p:cNvPicPr>
            <a:picLocks noChangeAspect="1"/>
          </p:cNvPicPr>
          <p:nvPr/>
        </p:nvPicPr>
        <p:blipFill>
          <a:blip r:embed="rId3"/>
          <a:srcRect b="21986"/>
          <a:stretch>
            <a:fillRect/>
          </a:stretch>
        </p:blipFill>
        <p:spPr>
          <a:xfrm>
            <a:off x="0" y="6107542"/>
            <a:ext cx="12191996" cy="770656"/>
          </a:xfrm>
          <a:prstGeom prst="rect">
            <a:avLst/>
          </a:prstGeom>
          <a:noFill/>
          <a:ln cap="flat">
            <a:noFill/>
          </a:ln>
        </p:spPr>
      </p:pic>
    </p:spTree>
    <p:extLst>
      <p:ext uri="{BB962C8B-B14F-4D97-AF65-F5344CB8AC3E}">
        <p14:creationId xmlns:p14="http://schemas.microsoft.com/office/powerpoint/2010/main" val="861684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sv-SE"/>
              <a:t>Klicka här för att ändra mall för rubrikformat</a:t>
            </a:r>
            <a:endParaRPr lang="en-US"/>
          </a:p>
        </p:txBody>
      </p:sp>
      <p:sp>
        <p:nvSpPr>
          <p:cNvPr id="3" name="Text Placeholder 2"/>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pic>
        <p:nvPicPr>
          <p:cNvPr id="4" name="Bildobjekt 7"/>
          <p:cNvPicPr>
            <a:picLocks noChangeAspect="1"/>
          </p:cNvPicPr>
          <p:nvPr/>
        </p:nvPicPr>
        <p:blipFill>
          <a:blip r:embed="rId27"/>
          <a:srcRect b="24441"/>
          <a:stretch>
            <a:fillRect/>
          </a:stretch>
        </p:blipFill>
        <p:spPr>
          <a:xfrm>
            <a:off x="-3044" y="6111593"/>
            <a:ext cx="12191996" cy="746415"/>
          </a:xfrm>
          <a:prstGeom prst="rect">
            <a:avLst/>
          </a:prstGeom>
          <a:noFill/>
          <a:ln cap="flat">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l" defTabSz="914400" rtl="0" fontAlgn="auto" hangingPunct="1">
        <a:lnSpc>
          <a:spcPct val="90000"/>
        </a:lnSpc>
        <a:spcBef>
          <a:spcPts val="0"/>
        </a:spcBef>
        <a:spcAft>
          <a:spcPts val="0"/>
        </a:spcAft>
        <a:buNone/>
        <a:tabLst/>
        <a:defRPr lang="sv-SE" sz="4400" b="0" i="0" u="none" strike="noStrike" kern="1200" cap="none" spc="0" baseline="0">
          <a:solidFill>
            <a:srgbClr val="000000"/>
          </a:solidFill>
          <a:uFillTx/>
          <a:latin typeface="Arial" pitchFamily="34"/>
          <a:cs typeface="Arial" pitchFamily="34"/>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sv-SE" sz="2800" b="0" i="0" u="none" strike="noStrike" kern="1200" cap="none" spc="0" baseline="0">
          <a:solidFill>
            <a:srgbClr val="000000"/>
          </a:solidFill>
          <a:uFillTx/>
          <a:latin typeface="Arial" pitchFamily="34"/>
          <a:cs typeface="Arial" pitchFamily="34"/>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sv-SE" sz="2400" b="0" i="0" u="none" strike="noStrike" kern="1200" cap="none" spc="0" baseline="0">
          <a:solidFill>
            <a:srgbClr val="000000"/>
          </a:solidFill>
          <a:uFillTx/>
          <a:latin typeface="Arial" pitchFamily="34"/>
          <a:cs typeface="Arial" pitchFamily="34"/>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sv-SE" sz="2000" b="0" i="0" u="none" strike="noStrike" kern="1200" cap="none" spc="0" baseline="0">
          <a:solidFill>
            <a:srgbClr val="000000"/>
          </a:solidFill>
          <a:uFillTx/>
          <a:latin typeface="Arial" pitchFamily="34"/>
          <a:cs typeface="Arial" pitchFamily="34"/>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sv-SE" sz="1800" b="0" i="0" u="none" strike="noStrike" kern="1200" cap="none" spc="0" baseline="0">
          <a:solidFill>
            <a:srgbClr val="000000"/>
          </a:solidFill>
          <a:uFillTx/>
          <a:latin typeface="Arial" pitchFamily="34"/>
          <a:cs typeface="Arial" pitchFamily="34"/>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sv-SE" sz="1800" b="0" i="0" u="none" strike="noStrike" kern="1200" cap="none" spc="0" baseline="0">
          <a:solidFill>
            <a:srgbClr val="000000"/>
          </a:solidFill>
          <a:uFillTx/>
          <a:latin typeface="Arial" pitchFamily="34"/>
          <a:cs typeface="Arial" pitchFamily="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hyperlink" Target="https://www.migrationsverket.se/Privatpersoner/Skydd-enligt-massflyktsdirektivet/Boende/Sa-mycket-ska-du-betala-for-boendet.html" TargetMode="External"/><Relationship Id="rId4" Type="http://schemas.openxmlformats.org/officeDocument/2006/relationships/hyperlink" Target="https://www.migrationsverket.se/Privatpersoner/Skydd-enligt-massflyktsdirektivet/Ekonomiskt-stod.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6.xml"/><Relationship Id="rId5" Type="http://schemas.openxmlformats.org/officeDocument/2006/relationships/hyperlink" Target="https://www.socialstyrelsen.se/kunskapsstod-och-regler/omraden/ekonomiskt-bistand/provberakning-ekonomiskt-bistand/" TargetMode="External"/><Relationship Id="rId4" Type="http://schemas.openxmlformats.org/officeDocument/2006/relationships/hyperlink" Target="https://www.socialstyrelsen.se/kunskapsstod-och-regler/omraden/ekonomiskt-bistand/riksnormen/"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hyperlink" Target="https://www.folksam.se/kundservic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fackf&#246;rbund.com/alla-f%C3%B6retag"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hyperlink" Target="https://www.alfakassan.se/Ersattning" TargetMode="External"/><Relationship Id="rId4" Type="http://schemas.openxmlformats.org/officeDocument/2006/relationships/hyperlink" Target="http://www.sverigesakassor.se/"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forsakringskassan.se/privatperson/flytta-till-arbeta-studera-eller-nyanland-i-sverige/nyanland-i-sverige/fatt-uppehallstillstand-i-sverige/nar-du-har-fatt-uppehallstillstand-i-sverige" TargetMode="External"/><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8" Type="http://schemas.openxmlformats.org/officeDocument/2006/relationships/hyperlink" Target="https://www.antagning.se/se/start" TargetMode="External"/><Relationship Id="rId3" Type="http://schemas.openxmlformats.org/officeDocument/2006/relationships/image" Target="../media/image22.png"/><Relationship Id="rId7" Type="http://schemas.openxmlformats.org/officeDocument/2006/relationships/hyperlink" Target="https://www.uhr.se/internationella-mojligheter/arbeta-inom-ett-reglerat-yrke/radgivningscentrum/"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hyperlink" Target="https://www.uhr.se/internationella-mojligheter/arbeta-inom-ett-reglerat-yrke/radgivningscentrum/reglerad-utbildning/" TargetMode="External"/><Relationship Id="rId5" Type="http://schemas.openxmlformats.org/officeDocument/2006/relationships/hyperlink" Target="https://www.uhr.se/bedomning-av-utlandsk-utbildning/ansokan/" TargetMode="External"/><Relationship Id="rId4" Type="http://schemas.openxmlformats.org/officeDocument/2006/relationships/hyperlink" Target="https://www.uhr.se/bedomning-av-utlandsk-utbildning/bedomningstjanst/"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polisen.se/tjanster-tillstand/belastningsregistret/"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tif"/><Relationship Id="rId2" Type="http://schemas.openxmlformats.org/officeDocument/2006/relationships/notesSlide" Target="../notesSlides/notesSlide17.xml"/><Relationship Id="rId1" Type="http://schemas.openxmlformats.org/officeDocument/2006/relationships/slideLayout" Target="../slideLayouts/slideLayout24.xml"/><Relationship Id="rId4" Type="http://schemas.openxmlformats.org/officeDocument/2006/relationships/hyperlink" Target="mailto:sofia.rydberg@sensus.se"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migrationsverket.se/download/18.6f22e3491708b85db6e4072/1650450543387/Adressanmalan_andring_Mot93_sv.pdf"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0.jpg"/><Relationship Id="rId5" Type="http://schemas.openxmlformats.org/officeDocument/2006/relationships/hyperlink" Target="https://www.migrationsverket.se/Privatpersoner/Skydd-enligt-massflyktsdirektivet/Efter-beslut-om-uppehallstillstand-enligt-massflyktsdirektivet.html" TargetMode="External"/><Relationship Id="rId4" Type="http://schemas.openxmlformats.org/officeDocument/2006/relationships/hyperlink" Target="https://www.migrationsverket.se/Privatpersoner/Skydd-enligt-massflyktsdirektivet/Efter-beslut-om-uppehallstillstand-enligt-massflyktsdirektivet/Sa-har-fyller-du-i-blanketten-Adressandring-Mot-93.html"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s://www.migrationsverket.se/Privatpersoner/Skydd-enligt-massflyktsdirektivet/Ekonomiskt-stod.html" TargetMode="External"/><Relationship Id="rId13" Type="http://schemas.openxmlformats.org/officeDocument/2006/relationships/hyperlink" Target="https://polisen.se/tjanster-tillstand/belastningsregistret/" TargetMode="External"/><Relationship Id="rId18" Type="http://schemas.openxmlformats.org/officeDocument/2006/relationships/hyperlink" Target="http://www.antagning.se/" TargetMode="External"/><Relationship Id="rId26" Type="http://schemas.openxmlformats.org/officeDocument/2006/relationships/hyperlink" Target="https://skatteverket.se/privat/folkbokforing/flyttatillsverige/informationtilldigsomkommertillsverigefranukraina.4.1657ce2817f5a993c3a2b8.html" TargetMode="External"/><Relationship Id="rId3" Type="http://schemas.openxmlformats.org/officeDocument/2006/relationships/hyperlink" Target="https://www.fackf&#246;rbund.com/vanliga-fragor/vad-ar-ett-kollektivavtal" TargetMode="External"/><Relationship Id="rId21" Type="http://schemas.openxmlformats.org/officeDocument/2006/relationships/hyperlink" Target="https://www.forsakringskassan.se/privatperson/flytta-till-arbeta-studera-eller-nyanland-i-sverige/nyanland-i-sverige/fatt-uppehallstillstand-i-sverige/nar-du-har-fatt-uppehallstillstand-i-sverige" TargetMode="External"/><Relationship Id="rId34" Type="http://schemas.openxmlformats.org/officeDocument/2006/relationships/hyperlink" Target="http://www.verksamt.se/" TargetMode="External"/><Relationship Id="rId7" Type="http://schemas.openxmlformats.org/officeDocument/2006/relationships/hyperlink" Target="https://www.migrationsverket.se/Privatpersoner/Skydd-enligt-massflyktsdirektivet/Boende/Sa-mycket-ska-du-betala-for-boendet.html" TargetMode="External"/><Relationship Id="rId12" Type="http://schemas.openxmlformats.org/officeDocument/2006/relationships/hyperlink" Target="https://www.fackf&#246;rbund.com/alla-f%C3%B6retag" TargetMode="External"/><Relationship Id="rId17" Type="http://schemas.openxmlformats.org/officeDocument/2006/relationships/hyperlink" Target="https://www.uhr.se/internationella-mojligheter/arbeta-inom-ett-reglerat-yrke/radgivningscentrum/" TargetMode="External"/><Relationship Id="rId25" Type="http://schemas.openxmlformats.org/officeDocument/2006/relationships/hyperlink" Target="https://skatteverket.se/privat/etjansterochblanketter/blanketterbroschyrer/blanketter/info/7542.4.339cd9fe17d1714c07714f1.html" TargetMode="External"/><Relationship Id="rId33" Type="http://schemas.openxmlformats.org/officeDocument/2006/relationships/hyperlink" Target="https://www.skatteverket.se/privat/etjansterochblanketter/allaetjanster/tjanster/anmalanompreliminaraskatt.4.1c68351d170ce55452745ca.html" TargetMode="External"/><Relationship Id="rId2" Type="http://schemas.openxmlformats.org/officeDocument/2006/relationships/hyperlink" Target="https://skatteverket.se/foretag/etjansterochblanketter/blanketterbroschyrer/blanketter/info/1160.4.64a656d113f4c759701233.html" TargetMode="External"/><Relationship Id="rId16" Type="http://schemas.openxmlformats.org/officeDocument/2006/relationships/hyperlink" Target="https://www.uhr.se/internationella-mojligheter/arbeta-inom-ett-reglerat-yrke/radgivningscentrum/reglerad-utbildning/" TargetMode="External"/><Relationship Id="rId20" Type="http://schemas.openxmlformats.org/officeDocument/2006/relationships/hyperlink" Target="https://www.alfakassan.se/Ersattning" TargetMode="External"/><Relationship Id="rId29" Type="http://schemas.openxmlformats.org/officeDocument/2006/relationships/hyperlink" Target="https://arbetsformedlingen.se/platsbanken/" TargetMode="External"/><Relationship Id="rId1" Type="http://schemas.openxmlformats.org/officeDocument/2006/relationships/slideLayout" Target="../slideLayouts/slideLayout22.xml"/><Relationship Id="rId6" Type="http://schemas.openxmlformats.org/officeDocument/2006/relationships/hyperlink" Target="https://www.arn.se/" TargetMode="External"/><Relationship Id="rId11" Type="http://schemas.openxmlformats.org/officeDocument/2006/relationships/hyperlink" Target="https://www.folksam.se/kundservice" TargetMode="External"/><Relationship Id="rId24" Type="http://schemas.openxmlformats.org/officeDocument/2006/relationships/hyperlink" Target="https://www.migrationsverket.se/Privatpersoner/Skydd-enligt-massflyktsdirektivet/Efter-beslut-om-uppehallstillstand-enligt-massflyktsdirektivet.html" TargetMode="External"/><Relationship Id="rId32" Type="http://schemas.openxmlformats.org/officeDocument/2006/relationships/hyperlink" Target="http://www.workinginsweden.se/" TargetMode="External"/><Relationship Id="rId5" Type="http://schemas.openxmlformats.org/officeDocument/2006/relationships/hyperlink" Target="https://www.swedishbankers.se/foer-bankkunder/penningtvaett/daerfoer-maaste-banken-staella-fraagor/" TargetMode="External"/><Relationship Id="rId15" Type="http://schemas.openxmlformats.org/officeDocument/2006/relationships/hyperlink" Target="https://www.uhr.se/bedomning-av-utlandsk-utbildning/ansokan/" TargetMode="External"/><Relationship Id="rId23" Type="http://schemas.openxmlformats.org/officeDocument/2006/relationships/hyperlink" Target="https://www.migrationsverket.se/Privatpersoner/Skydd-enligt-massflyktsdirektivet/Efter-beslut-om-uppehallstillstand-enligt-massflyktsdirektivet/Sa-har-fyller-du-i-blanketten-Adressandring-Mot-93.html" TargetMode="External"/><Relationship Id="rId28" Type="http://schemas.openxmlformats.org/officeDocument/2006/relationships/hyperlink" Target="https://www.statenssc.se/besok-servicekontor?filter=all#Varaservicekontor" TargetMode="External"/><Relationship Id="rId36" Type="http://schemas.openxmlformats.org/officeDocument/2006/relationships/hyperlink" Target="https://arbetsformedlingen.se/for-arbetssokande/arbeta-i-sverige/rattigheter-och-skyldigheter" TargetMode="External"/><Relationship Id="rId10" Type="http://schemas.openxmlformats.org/officeDocument/2006/relationships/hyperlink" Target="https://www.socialstyrelsen.se/kunskapsstod-och-regler/omraden/ekonomiskt-bistand/provberakning-ekonomiskt-bistand/" TargetMode="External"/><Relationship Id="rId19" Type="http://schemas.openxmlformats.org/officeDocument/2006/relationships/hyperlink" Target="http://www.sverigesakassor.se/" TargetMode="External"/><Relationship Id="rId31" Type="http://schemas.openxmlformats.org/officeDocument/2006/relationships/hyperlink" Target="https://arbetsformedlingen.se/play" TargetMode="External"/><Relationship Id="rId4" Type="http://schemas.openxmlformats.org/officeDocument/2006/relationships/hyperlink" Target="https://www.swedishbankers.se/foer-bankkunder/att-bli-bankkund/att-bli-bankkund/" TargetMode="External"/><Relationship Id="rId9" Type="http://schemas.openxmlformats.org/officeDocument/2006/relationships/hyperlink" Target="https://www.socialstyrelsen.se/kunskapsstod-och-regler/omraden/ekonomiskt-bistand/riksnormen/" TargetMode="External"/><Relationship Id="rId14" Type="http://schemas.openxmlformats.org/officeDocument/2006/relationships/hyperlink" Target="https://www.uhr.se/bedomning-av-utlandsk-utbildning/bedomningstjanst/" TargetMode="External"/><Relationship Id="rId22" Type="http://schemas.openxmlformats.org/officeDocument/2006/relationships/hyperlink" Target="https://www.migrationsverket.se/download/18.6f22e3491708b85db6e4072/1650450543387/Adressanmalan_andring_Mot93_sv.pdf" TargetMode="External"/><Relationship Id="rId27" Type="http://schemas.openxmlformats.org/officeDocument/2006/relationships/hyperlink" Target="https://arbetsformedlingen.se/other-languages/ukrainska-ukrainska/svenska/ar-du-fran-ukraina" TargetMode="External"/><Relationship Id="rId30" Type="http://schemas.openxmlformats.org/officeDocument/2006/relationships/hyperlink" Target="https://arbetsformedlingen.se/for-arbetssokande/arbeta-i-sverige" TargetMode="External"/><Relationship Id="rId35" Type="http://schemas.openxmlformats.org/officeDocument/2006/relationships/hyperlink" Target="https://arbetsformedlingen.se/for-arbetsgivare/anstallningsstod/anstall-med-ekonomiskt-stod"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skatteverket.se/privat/etjansterochblanketter/blanketterbroschyrer/blanketter/info/7542.4.339cd9fe17d1714c07714f1.html"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hyperlink" Target="https://skatteverket.se/privat/folkbokforing/flyttatillsverige/informationtilldigsomkommertillsverigefranukraina.4.1657ce2817f5a993c3a2b8.html"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www.workinginsweden.se/" TargetMode="External"/><Relationship Id="rId3" Type="http://schemas.openxmlformats.org/officeDocument/2006/relationships/hyperlink" Target="https://arbetsformedlingen.se/other-languages/ukrainska-ukrainska/svenska/ar-du-fran-ukraina" TargetMode="External"/><Relationship Id="rId7" Type="http://schemas.openxmlformats.org/officeDocument/2006/relationships/hyperlink" Target="https://arbetsformedlingen.se/play"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hyperlink" Target="https://arbetsformedlingen.se/for-arbetssokande/arbeta-i-sverige" TargetMode="External"/><Relationship Id="rId5" Type="http://schemas.openxmlformats.org/officeDocument/2006/relationships/hyperlink" Target="https://arbetsformedlingen.se/platsbanken/" TargetMode="External"/><Relationship Id="rId4" Type="http://schemas.openxmlformats.org/officeDocument/2006/relationships/hyperlink" Target="https://www.statenssc.se/besok-servicekontor?filter=all#Varaservicekontor" TargetMode="External"/><Relationship Id="rId9"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hyperlink" Target="https://www.skatteverket.se/privat/etjansterochblanketter/allaetjanster/tjanster/anmalanompreliminaraskatt.4.1c68351d170ce55452745ca.html"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hyperlink" Target="https://www.verksamt.se/hom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arbetsformedlingen.se/for-arbetsgivare/anstallningsstod/anstall-med-ekonomiskt-stod" TargetMode="External"/><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https://www.fackf&#246;rbund.com/vanliga-fragor/vad-ar-ett-kollektivavtal" TargetMode="External"/><Relationship Id="rId5" Type="http://schemas.openxmlformats.org/officeDocument/2006/relationships/hyperlink" Target="https://skatteverket.se/foretag/etjansterochblanketter/blanketterbroschyrer/blanketter/info/1160.4.64a656d113f4c759701233.html" TargetMode="External"/><Relationship Id="rId4" Type="http://schemas.openxmlformats.org/officeDocument/2006/relationships/hyperlink" Target="https://arbetsformedlingen.se/for-arbetssokande/arbeta-i-sverige/rattigheter-och-skyldigheter"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www.swedishbankers.se/foer-bankkunder/att-bli-bankkund/att-bli-bankkund/" TargetMode="External"/><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4.png"/><Relationship Id="rId5" Type="http://schemas.openxmlformats.org/officeDocument/2006/relationships/hyperlink" Target="https://www.arn.se/" TargetMode="External"/><Relationship Id="rId4" Type="http://schemas.openxmlformats.org/officeDocument/2006/relationships/hyperlink" Target="https://www.swedishbankers.se/foer-bankkunder/penningtvaett/daerfoer-maaste-banken-staella-fraagor/" TargetMode="External"/><Relationship Id="rId9" Type="http://schemas.openxmlformats.org/officeDocument/2006/relationships/image" Target="../media/image17.jfif"/></Relationships>
</file>

<file path=ppt/slides/_rels/slide9.xml.rels><?xml version="1.0" encoding="UTF-8" standalone="yes"?>
<Relationships xmlns="http://schemas.openxmlformats.org/package/2006/relationships"><Relationship Id="rId3" Type="http://schemas.openxmlformats.org/officeDocument/2006/relationships/hyperlink" Target="https://www.migrationsverket.se/Privatpersoner/Skydd-enligt-massflyktsdirektivet/Boende/Sa-mycket-ska-du-betala-for-boendet.html" TargetMode="External"/><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Rubrik 1"/>
          <p:cNvSpPr txBox="1">
            <a:spLocks noGrp="1"/>
          </p:cNvSpPr>
          <p:nvPr>
            <p:ph type="ctrTitle"/>
          </p:nvPr>
        </p:nvSpPr>
        <p:spPr/>
        <p:txBody>
          <a:bodyPr>
            <a:normAutofit/>
          </a:bodyPr>
          <a:lstStyle/>
          <a:p>
            <a:pPr lvl="0"/>
            <a:r>
              <a:rPr lang="sv-SE" sz="4000" dirty="0" smtClean="0">
                <a:latin typeface="Calibri"/>
              </a:rPr>
              <a:t>ATT ARBETA MED UPPEHÅLLSTILLSTÅND ENLIGT MASSFLYKTSDIREKTIVET</a:t>
            </a:r>
            <a:endParaRPr lang="sv-SE" sz="4000" dirty="0">
              <a:latin typeface="Calibri"/>
            </a:endParaRPr>
          </a:p>
        </p:txBody>
      </p:sp>
      <p:sp>
        <p:nvSpPr>
          <p:cNvPr id="3" name="Underrubrik 2"/>
          <p:cNvSpPr txBox="1">
            <a:spLocks noGrp="1"/>
          </p:cNvSpPr>
          <p:nvPr>
            <p:ph type="subTitle" idx="1"/>
          </p:nvPr>
        </p:nvSpPr>
        <p:spPr/>
        <p:txBody>
          <a:bodyPr/>
          <a:lstStyle/>
          <a:p>
            <a:pPr lvl="0"/>
            <a:r>
              <a:rPr lang="sv-SE" sz="3600" dirty="0" smtClean="0">
                <a:latin typeface="Calibri Light"/>
              </a:rPr>
              <a:t>Inför anställning</a:t>
            </a:r>
            <a:endParaRPr lang="sv-SE" sz="3600" dirty="0">
              <a:latin typeface="Calibri Ligh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1769" y="442"/>
            <a:ext cx="3010231" cy="3010231"/>
          </a:xfrm>
          <a:prstGeom prst="rect">
            <a:avLst/>
          </a:prstGeom>
        </p:spPr>
      </p:pic>
      <p:sp>
        <p:nvSpPr>
          <p:cNvPr id="4" name="Rubrik 1"/>
          <p:cNvSpPr txBox="1">
            <a:spLocks noGrp="1"/>
          </p:cNvSpPr>
          <p:nvPr>
            <p:ph type="title"/>
          </p:nvPr>
        </p:nvSpPr>
        <p:spPr>
          <a:xfrm>
            <a:off x="1146706" y="179999"/>
            <a:ext cx="12239685" cy="1325559"/>
          </a:xfrm>
        </p:spPr>
        <p:txBody>
          <a:bodyPr>
            <a:normAutofit/>
          </a:bodyPr>
          <a:lstStyle/>
          <a:p>
            <a:pPr lvl="0"/>
            <a:r>
              <a:rPr lang="sv-SE" sz="3600" dirty="0" smtClean="0"/>
              <a:t>Information om ekonomiskt stöd</a:t>
            </a:r>
            <a:endParaRPr lang="sv-SE" sz="3600" dirty="0">
              <a:latin typeface="Calibri"/>
            </a:endParaRPr>
          </a:p>
        </p:txBody>
      </p:sp>
      <p:sp>
        <p:nvSpPr>
          <p:cNvPr id="5" name="Platshållare för innehåll 2"/>
          <p:cNvSpPr txBox="1">
            <a:spLocks noGrp="1"/>
          </p:cNvSpPr>
          <p:nvPr>
            <p:ph type="body" idx="4294967295"/>
          </p:nvPr>
        </p:nvSpPr>
        <p:spPr>
          <a:xfrm>
            <a:off x="1146706" y="1505558"/>
            <a:ext cx="9888278" cy="4279584"/>
          </a:xfrm>
        </p:spPr>
        <p:txBody>
          <a:bodyPr>
            <a:noAutofit/>
          </a:bodyPr>
          <a:lstStyle/>
          <a:p>
            <a:pPr fontAlgn="base"/>
            <a:r>
              <a:rPr lang="sv-SE" sz="1600" dirty="0" smtClean="0">
                <a:hlinkClick r:id="rId4"/>
              </a:rPr>
              <a:t>Dagersättningen</a:t>
            </a:r>
            <a:r>
              <a:rPr lang="sv-SE" sz="1600" dirty="0" smtClean="0"/>
              <a:t> skiljer sig beroende på hur du bor och hur din familjesituation ser ut.</a:t>
            </a:r>
            <a:endParaRPr lang="sv-SE" sz="1600" dirty="0"/>
          </a:p>
          <a:p>
            <a:pPr fontAlgn="base"/>
            <a:r>
              <a:rPr lang="sv-SE" sz="1600" dirty="0" smtClean="0"/>
              <a:t>Du kan ansöka om Särskilda medel om du behöver något som inte ryms i din budget, </a:t>
            </a:r>
            <a:br>
              <a:rPr lang="sv-SE" sz="1600" dirty="0" smtClean="0"/>
            </a:br>
            <a:r>
              <a:rPr lang="sv-SE" sz="1600" dirty="0" smtClean="0"/>
              <a:t>som glasögon eller en barnvagn.</a:t>
            </a:r>
          </a:p>
          <a:p>
            <a:pPr fontAlgn="base"/>
            <a:r>
              <a:rPr lang="sv-SE" sz="1600" dirty="0" smtClean="0"/>
              <a:t>Din dagersättning kan påverkas om du bor i ett socioekonomiskt utsatt område. Detta gäller </a:t>
            </a:r>
            <a:br>
              <a:rPr lang="sv-SE" sz="1600" dirty="0" smtClean="0"/>
            </a:br>
            <a:r>
              <a:rPr lang="sv-SE" sz="1600" dirty="0" smtClean="0"/>
              <a:t>dock inte om du bor i ett boende ordnat av kommunen.</a:t>
            </a:r>
          </a:p>
          <a:p>
            <a:pPr fontAlgn="base"/>
            <a:r>
              <a:rPr lang="sv-SE" sz="1600" dirty="0" smtClean="0">
                <a:hlinkClick r:id="rId5"/>
              </a:rPr>
              <a:t>Om du tjänar pengar </a:t>
            </a:r>
            <a:r>
              <a:rPr lang="sv-SE" sz="1600" dirty="0" smtClean="0"/>
              <a:t>ansvarar du för att försörja för dig själv och eventuella barn. Du behöver inte försörja en annan vuxen i familjen.</a:t>
            </a:r>
            <a:endParaRPr lang="sv-SE" sz="1600" dirty="0"/>
          </a:p>
          <a:p>
            <a:pPr fontAlgn="base"/>
            <a:r>
              <a:rPr lang="sv-SE" sz="1600" dirty="0" smtClean="0"/>
              <a:t>Man betalar boendekostnad för max två barn, även om familjen består av tre eller fler barn.</a:t>
            </a:r>
          </a:p>
          <a:p>
            <a:pPr fontAlgn="base"/>
            <a:r>
              <a:rPr lang="sv-SE" sz="1600" dirty="0" smtClean="0"/>
              <a:t>Eventuella matkostnader skiljer sig från om du är singel, sammanboende och hur gamla barnen är. </a:t>
            </a:r>
            <a:br>
              <a:rPr lang="sv-SE" sz="1600" dirty="0" smtClean="0"/>
            </a:br>
            <a:r>
              <a:rPr lang="sv-SE" sz="1600" dirty="0" smtClean="0"/>
              <a:t>Man betalar för maten även om man inte alltid äter på boendet.</a:t>
            </a:r>
            <a:endParaRPr lang="sv-SE" sz="1600" dirty="0"/>
          </a:p>
        </p:txBody>
      </p:sp>
    </p:spTree>
    <p:extLst>
      <p:ext uri="{BB962C8B-B14F-4D97-AF65-F5344CB8AC3E}">
        <p14:creationId xmlns:p14="http://schemas.microsoft.com/office/powerpoint/2010/main" val="2296783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0251" y="-211381"/>
            <a:ext cx="2561850" cy="2710861"/>
          </a:xfrm>
          <a:prstGeom prst="rect">
            <a:avLst/>
          </a:prstGeom>
        </p:spPr>
      </p:pic>
      <p:sp>
        <p:nvSpPr>
          <p:cNvPr id="4" name="Rubrik 1"/>
          <p:cNvSpPr txBox="1">
            <a:spLocks noGrp="1"/>
          </p:cNvSpPr>
          <p:nvPr>
            <p:ph type="title"/>
          </p:nvPr>
        </p:nvSpPr>
        <p:spPr>
          <a:xfrm>
            <a:off x="2826650" y="77478"/>
            <a:ext cx="12239685" cy="1325559"/>
          </a:xfrm>
        </p:spPr>
        <p:txBody>
          <a:bodyPr>
            <a:normAutofit/>
          </a:bodyPr>
          <a:lstStyle/>
          <a:p>
            <a:pPr lvl="0"/>
            <a:r>
              <a:rPr lang="sv-SE" sz="3600" dirty="0" smtClean="0"/>
              <a:t>Information om ekonomiskt stöd</a:t>
            </a:r>
            <a:endParaRPr lang="sv-SE" sz="3600" dirty="0">
              <a:latin typeface="Calibri"/>
            </a:endParaRPr>
          </a:p>
        </p:txBody>
      </p:sp>
      <p:sp>
        <p:nvSpPr>
          <p:cNvPr id="5" name="Platshållare för innehåll 2"/>
          <p:cNvSpPr txBox="1">
            <a:spLocks noGrp="1"/>
          </p:cNvSpPr>
          <p:nvPr>
            <p:ph type="body" idx="4294967295"/>
          </p:nvPr>
        </p:nvSpPr>
        <p:spPr>
          <a:xfrm>
            <a:off x="2826650" y="1144050"/>
            <a:ext cx="8369434" cy="876136"/>
          </a:xfrm>
        </p:spPr>
        <p:txBody>
          <a:bodyPr>
            <a:noAutofit/>
          </a:bodyPr>
          <a:lstStyle/>
          <a:p>
            <a:pPr marL="0" indent="0" fontAlgn="base">
              <a:buNone/>
            </a:pPr>
            <a:r>
              <a:rPr lang="sv-SE" sz="1600" dirty="0" smtClean="0"/>
              <a:t>Om </a:t>
            </a:r>
            <a:r>
              <a:rPr lang="sv-SE" sz="1600" dirty="0"/>
              <a:t>din inkomst eller andra tillgångar är så låga att det belopp du har kvar efter att du </a:t>
            </a:r>
            <a:r>
              <a:rPr lang="sv-SE" sz="1600" dirty="0" smtClean="0"/>
              <a:t/>
            </a:r>
            <a:br>
              <a:rPr lang="sv-SE" sz="1600" dirty="0" smtClean="0"/>
            </a:br>
            <a:r>
              <a:rPr lang="sv-SE" sz="1600" dirty="0" smtClean="0"/>
              <a:t>har </a:t>
            </a:r>
            <a:r>
              <a:rPr lang="sv-SE" sz="1600" dirty="0"/>
              <a:t>betalt för mat och boende skulle bli mindre än den så kallade </a:t>
            </a:r>
            <a:r>
              <a:rPr lang="sv-SE" sz="1600" u="sng" dirty="0">
                <a:solidFill>
                  <a:srgbClr val="0070C0"/>
                </a:solidFill>
                <a:hlinkClick r:id="rId4"/>
              </a:rPr>
              <a:t>riksnormen för försörjningsstöd</a:t>
            </a:r>
            <a:r>
              <a:rPr lang="sv-SE" sz="1600" dirty="0"/>
              <a:t>, behöver du inte betala för </a:t>
            </a:r>
            <a:r>
              <a:rPr lang="sv-SE" sz="1600" dirty="0" smtClean="0"/>
              <a:t>mat och boende. Du kan få </a:t>
            </a:r>
            <a:r>
              <a:rPr lang="sv-SE" sz="1600" dirty="0" smtClean="0">
                <a:hlinkClick r:id="rId5"/>
              </a:rPr>
              <a:t>hjälp med att </a:t>
            </a:r>
            <a:br>
              <a:rPr lang="sv-SE" sz="1600" dirty="0" smtClean="0">
                <a:hlinkClick r:id="rId5"/>
              </a:rPr>
            </a:br>
            <a:r>
              <a:rPr lang="sv-SE" sz="1600" dirty="0" smtClean="0">
                <a:hlinkClick r:id="rId5"/>
              </a:rPr>
              <a:t>räkna ut</a:t>
            </a:r>
            <a:r>
              <a:rPr lang="sv-SE" sz="1600" dirty="0" smtClean="0"/>
              <a:t> detta av handläggare på Migrationsverket.</a:t>
            </a:r>
            <a:endParaRPr lang="sv-SE" sz="1600" dirty="0"/>
          </a:p>
        </p:txBody>
      </p:sp>
      <p:sp>
        <p:nvSpPr>
          <p:cNvPr id="6" name="textruta 5"/>
          <p:cNvSpPr txBox="1"/>
          <p:nvPr/>
        </p:nvSpPr>
        <p:spPr>
          <a:xfrm>
            <a:off x="1081299" y="2217332"/>
            <a:ext cx="5604969" cy="3693319"/>
          </a:xfrm>
          <a:prstGeom prst="rect">
            <a:avLst/>
          </a:prstGeom>
          <a:noFill/>
        </p:spPr>
        <p:txBody>
          <a:bodyPr wrap="square" rtlCol="0">
            <a:spAutoFit/>
          </a:bodyPr>
          <a:lstStyle/>
          <a:p>
            <a:r>
              <a:rPr lang="sv-SE" b="1" dirty="0" smtClean="0"/>
              <a:t>Räkneexempel 1:</a:t>
            </a:r>
            <a:r>
              <a:rPr lang="sv-SE" dirty="0" smtClean="0"/>
              <a:t/>
            </a:r>
            <a:br>
              <a:rPr lang="sv-SE" dirty="0" smtClean="0"/>
            </a:br>
            <a:r>
              <a:rPr lang="sv-SE" dirty="0" smtClean="0"/>
              <a:t>1 vuxen personer på boende där mat ej ingår.</a:t>
            </a:r>
            <a:br>
              <a:rPr lang="sv-SE" dirty="0" smtClean="0"/>
            </a:br>
            <a:r>
              <a:rPr lang="sv-SE" dirty="0" smtClean="0"/>
              <a:t>Dagersättning i delat boende 61 kr/dag = 1800 kr/månad</a:t>
            </a:r>
            <a:br>
              <a:rPr lang="sv-SE" dirty="0" smtClean="0"/>
            </a:br>
            <a:r>
              <a:rPr lang="sv-SE" dirty="0" smtClean="0"/>
              <a:t>Kostnad för boende: 2100 kr</a:t>
            </a:r>
            <a:br>
              <a:rPr lang="sv-SE" dirty="0" smtClean="0"/>
            </a:br>
            <a:r>
              <a:rPr lang="sv-SE" dirty="0" smtClean="0"/>
              <a:t>Riksnormen för försörjningsstöd: 4620 kr</a:t>
            </a:r>
            <a:br>
              <a:rPr lang="sv-SE" dirty="0" smtClean="0"/>
            </a:br>
            <a:r>
              <a:rPr lang="sv-SE" dirty="0" smtClean="0"/>
              <a:t/>
            </a:r>
            <a:br>
              <a:rPr lang="sv-SE" dirty="0" smtClean="0"/>
            </a:br>
            <a:r>
              <a:rPr lang="sv-SE" dirty="0" smtClean="0"/>
              <a:t>Inkomsten ska vara minst 6720 kr efter skatt för att du </a:t>
            </a:r>
            <a:br>
              <a:rPr lang="sv-SE" dirty="0" smtClean="0"/>
            </a:br>
            <a:r>
              <a:rPr lang="sv-SE" dirty="0" smtClean="0"/>
              <a:t>ska behöva betala boende. </a:t>
            </a:r>
          </a:p>
          <a:p>
            <a:endParaRPr lang="sv-SE" dirty="0"/>
          </a:p>
          <a:p>
            <a:endParaRPr lang="sv-SE" dirty="0" smtClean="0"/>
          </a:p>
          <a:p>
            <a:endParaRPr lang="sv-SE" dirty="0"/>
          </a:p>
          <a:p>
            <a:endParaRPr lang="sv-SE" dirty="0" smtClean="0"/>
          </a:p>
          <a:p>
            <a:endParaRPr lang="sv-SE" dirty="0"/>
          </a:p>
        </p:txBody>
      </p:sp>
      <p:sp>
        <p:nvSpPr>
          <p:cNvPr id="7" name="textruta 6"/>
          <p:cNvSpPr txBox="1"/>
          <p:nvPr/>
        </p:nvSpPr>
        <p:spPr>
          <a:xfrm>
            <a:off x="6930817" y="2209136"/>
            <a:ext cx="5604969" cy="4524315"/>
          </a:xfrm>
          <a:prstGeom prst="rect">
            <a:avLst/>
          </a:prstGeom>
          <a:noFill/>
        </p:spPr>
        <p:txBody>
          <a:bodyPr wrap="square" rtlCol="0">
            <a:spAutoFit/>
          </a:bodyPr>
          <a:lstStyle/>
          <a:p>
            <a:r>
              <a:rPr lang="sv-SE" b="1" dirty="0" smtClean="0"/>
              <a:t>Räkneexempel 2:</a:t>
            </a:r>
            <a:r>
              <a:rPr lang="sv-SE" dirty="0" smtClean="0"/>
              <a:t/>
            </a:r>
            <a:br>
              <a:rPr lang="sv-SE" dirty="0" smtClean="0"/>
            </a:br>
            <a:r>
              <a:rPr lang="sv-SE" dirty="0" smtClean="0"/>
              <a:t>2 vuxna personer och 2 barn på boende </a:t>
            </a:r>
            <a:br>
              <a:rPr lang="sv-SE" dirty="0" smtClean="0"/>
            </a:br>
            <a:r>
              <a:rPr lang="sv-SE" dirty="0" smtClean="0"/>
              <a:t>där mat ej ingår.</a:t>
            </a:r>
            <a:br>
              <a:rPr lang="sv-SE" dirty="0" smtClean="0"/>
            </a:br>
            <a:r>
              <a:rPr lang="sv-SE" dirty="0" smtClean="0"/>
              <a:t>Dagersättning i delat boende = 6450 kr/månad</a:t>
            </a:r>
            <a:br>
              <a:rPr lang="sv-SE" dirty="0" smtClean="0"/>
            </a:br>
            <a:r>
              <a:rPr lang="sv-SE" dirty="0" smtClean="0"/>
              <a:t/>
            </a:r>
            <a:br>
              <a:rPr lang="sv-SE" dirty="0" smtClean="0"/>
            </a:br>
            <a:r>
              <a:rPr lang="sv-SE" dirty="0" smtClean="0"/>
              <a:t>En inkomst</a:t>
            </a:r>
            <a:br>
              <a:rPr lang="sv-SE" dirty="0" smtClean="0"/>
            </a:br>
            <a:r>
              <a:rPr lang="sv-SE" dirty="0" smtClean="0"/>
              <a:t>Kostnad för boende: 4200 kr</a:t>
            </a:r>
            <a:br>
              <a:rPr lang="sv-SE" dirty="0" smtClean="0"/>
            </a:br>
            <a:r>
              <a:rPr lang="sv-SE" dirty="0" smtClean="0"/>
              <a:t>Riksnormen för försörjningsstöd: 15 360 kr</a:t>
            </a:r>
            <a:br>
              <a:rPr lang="sv-SE" dirty="0" smtClean="0"/>
            </a:br>
            <a:r>
              <a:rPr lang="sv-SE" dirty="0" smtClean="0"/>
              <a:t/>
            </a:r>
            <a:br>
              <a:rPr lang="sv-SE" dirty="0" smtClean="0"/>
            </a:br>
            <a:r>
              <a:rPr lang="sv-SE" dirty="0" smtClean="0"/>
              <a:t>Inkomsten ska vara minst 19 560 kr efter skatt för </a:t>
            </a:r>
            <a:br>
              <a:rPr lang="sv-SE" dirty="0" smtClean="0"/>
            </a:br>
            <a:r>
              <a:rPr lang="sv-SE" dirty="0" smtClean="0"/>
              <a:t>att du ska behöva betala boende. </a:t>
            </a:r>
          </a:p>
          <a:p>
            <a:endParaRPr lang="sv-SE" dirty="0"/>
          </a:p>
          <a:p>
            <a:endParaRPr lang="sv-SE" dirty="0" smtClean="0"/>
          </a:p>
          <a:p>
            <a:endParaRPr lang="sv-SE" dirty="0"/>
          </a:p>
          <a:p>
            <a:endParaRPr lang="sv-SE" dirty="0" smtClean="0"/>
          </a:p>
          <a:p>
            <a:endParaRPr lang="sv-SE" dirty="0"/>
          </a:p>
        </p:txBody>
      </p:sp>
    </p:spTree>
    <p:extLst>
      <p:ext uri="{BB962C8B-B14F-4D97-AF65-F5344CB8AC3E}">
        <p14:creationId xmlns:p14="http://schemas.microsoft.com/office/powerpoint/2010/main" val="81953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txBox="1">
            <a:spLocks noGrp="1"/>
          </p:cNvSpPr>
          <p:nvPr>
            <p:ph type="ctrTitle"/>
          </p:nvPr>
        </p:nvSpPr>
        <p:spPr>
          <a:xfrm>
            <a:off x="1524003" y="1122361"/>
            <a:ext cx="9144000" cy="2387598"/>
          </a:xfrm>
        </p:spPr>
        <p:txBody>
          <a:bodyPr>
            <a:normAutofit/>
          </a:bodyPr>
          <a:lstStyle/>
          <a:p>
            <a:pPr lvl="0"/>
            <a:r>
              <a:rPr lang="sv-SE" sz="4000" dirty="0" smtClean="0">
                <a:latin typeface="Calibri"/>
              </a:rPr>
              <a:t>ATT ARBETA MED UPPEHÅLLSTILLSTÅND ENLIGT MASSFLYKTSDIREKTIVET</a:t>
            </a:r>
            <a:endParaRPr lang="sv-SE" sz="4000" dirty="0">
              <a:latin typeface="Calibri"/>
            </a:endParaRPr>
          </a:p>
        </p:txBody>
      </p:sp>
      <p:sp>
        <p:nvSpPr>
          <p:cNvPr id="5" name="Underrubrik 2"/>
          <p:cNvSpPr txBox="1">
            <a:spLocks noGrp="1"/>
          </p:cNvSpPr>
          <p:nvPr>
            <p:ph type="subTitle" idx="1"/>
          </p:nvPr>
        </p:nvSpPr>
        <p:spPr>
          <a:xfrm>
            <a:off x="1524003" y="3602041"/>
            <a:ext cx="9144000" cy="1655758"/>
          </a:xfrm>
        </p:spPr>
        <p:txBody>
          <a:bodyPr/>
          <a:lstStyle/>
          <a:p>
            <a:pPr lvl="0"/>
            <a:r>
              <a:rPr lang="sv-SE" sz="3600" dirty="0" smtClean="0">
                <a:latin typeface="Calibri Light"/>
              </a:rPr>
              <a:t>Bra saker att veta</a:t>
            </a:r>
            <a:endParaRPr lang="sv-SE" sz="3600" dirty="0">
              <a:latin typeface="Calibri Light"/>
            </a:endParaRPr>
          </a:p>
        </p:txBody>
      </p:sp>
    </p:spTree>
    <p:extLst>
      <p:ext uri="{BB962C8B-B14F-4D97-AF65-F5344CB8AC3E}">
        <p14:creationId xmlns:p14="http://schemas.microsoft.com/office/powerpoint/2010/main" val="20465861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p:cNvPicPr>
            <a:picLocks noChangeAspect="1"/>
          </p:cNvPicPr>
          <p:nvPr/>
        </p:nvPicPr>
        <p:blipFill>
          <a:blip r:embed="rId3"/>
          <a:stretch>
            <a:fillRect/>
          </a:stretch>
        </p:blipFill>
        <p:spPr>
          <a:xfrm>
            <a:off x="8294853" y="-111883"/>
            <a:ext cx="3666775" cy="3312283"/>
          </a:xfrm>
          <a:prstGeom prst="rect">
            <a:avLst/>
          </a:prstGeom>
        </p:spPr>
      </p:pic>
      <p:sp>
        <p:nvSpPr>
          <p:cNvPr id="8" name="Rubrik 1"/>
          <p:cNvSpPr txBox="1">
            <a:spLocks noGrp="1"/>
          </p:cNvSpPr>
          <p:nvPr>
            <p:ph type="title"/>
          </p:nvPr>
        </p:nvSpPr>
        <p:spPr>
          <a:xfrm>
            <a:off x="3166893" y="435180"/>
            <a:ext cx="4839424" cy="1325559"/>
          </a:xfrm>
        </p:spPr>
        <p:txBody>
          <a:bodyPr>
            <a:normAutofit/>
          </a:bodyPr>
          <a:lstStyle/>
          <a:p>
            <a:pPr lvl="0"/>
            <a:r>
              <a:rPr lang="sv-SE" sz="3600" dirty="0" smtClean="0"/>
              <a:t>Försäkringar</a:t>
            </a:r>
            <a:endParaRPr lang="sv-SE" sz="3600" dirty="0">
              <a:latin typeface="Calibri"/>
            </a:endParaRPr>
          </a:p>
        </p:txBody>
      </p:sp>
      <p:sp>
        <p:nvSpPr>
          <p:cNvPr id="9" name="Platshållare för innehåll 2"/>
          <p:cNvSpPr txBox="1">
            <a:spLocks noGrp="1"/>
          </p:cNvSpPr>
          <p:nvPr>
            <p:ph type="body" idx="4294967295"/>
          </p:nvPr>
        </p:nvSpPr>
        <p:spPr>
          <a:xfrm>
            <a:off x="1520457" y="1835167"/>
            <a:ext cx="9888278" cy="4279584"/>
          </a:xfrm>
        </p:spPr>
        <p:txBody>
          <a:bodyPr>
            <a:noAutofit/>
          </a:bodyPr>
          <a:lstStyle/>
          <a:p>
            <a:pPr fontAlgn="base"/>
            <a:r>
              <a:rPr lang="sv-SE" sz="1600" dirty="0"/>
              <a:t>Det är bra att ha en försäkring. Du kan ha en hemförsäkring </a:t>
            </a:r>
            <a:r>
              <a:rPr lang="sv-SE" sz="1600" dirty="0" smtClean="0"/>
              <a:t>oavsett </a:t>
            </a:r>
            <a:br>
              <a:rPr lang="sv-SE" sz="1600" dirty="0" smtClean="0"/>
            </a:br>
            <a:r>
              <a:rPr lang="sv-SE" sz="1600" dirty="0" smtClean="0"/>
              <a:t>hur du bor. Alla vuxna </a:t>
            </a:r>
            <a:r>
              <a:rPr lang="sv-SE" sz="1600" dirty="0"/>
              <a:t>i hushållet </a:t>
            </a:r>
            <a:r>
              <a:rPr lang="sv-SE" sz="1600" dirty="0" smtClean="0"/>
              <a:t>ska ha </a:t>
            </a:r>
            <a:r>
              <a:rPr lang="sv-SE" sz="1600" dirty="0"/>
              <a:t>varsin egen hemförsäkring. </a:t>
            </a:r>
            <a:endParaRPr lang="sv-SE" sz="1600" dirty="0" smtClean="0"/>
          </a:p>
          <a:p>
            <a:pPr fontAlgn="base"/>
            <a:r>
              <a:rPr lang="sv-SE" sz="1600" dirty="0" smtClean="0"/>
              <a:t>Försäkringsbolaget </a:t>
            </a:r>
            <a:r>
              <a:rPr lang="sv-SE" sz="1600" u="sng" dirty="0">
                <a:hlinkClick r:id="rId4"/>
              </a:rPr>
              <a:t>Folksam</a:t>
            </a:r>
            <a:r>
              <a:rPr lang="sv-SE" sz="1600" dirty="0"/>
              <a:t> erbjuder kundtjänst på flera språk och bra </a:t>
            </a:r>
            <a:r>
              <a:rPr lang="sv-SE" sz="1600" dirty="0" smtClean="0"/>
              <a:t/>
            </a:r>
            <a:br>
              <a:rPr lang="sv-SE" sz="1600" dirty="0" smtClean="0"/>
            </a:br>
            <a:r>
              <a:rPr lang="sv-SE" sz="1600" dirty="0" smtClean="0"/>
              <a:t>tjänster </a:t>
            </a:r>
            <a:r>
              <a:rPr lang="sv-SE" sz="1600" dirty="0"/>
              <a:t>för dig som har uppehållstillstånd enligt MFD.  </a:t>
            </a:r>
          </a:p>
          <a:p>
            <a:pPr fontAlgn="base"/>
            <a:r>
              <a:rPr lang="sv-SE" sz="1600" dirty="0"/>
              <a:t>Med en hemförsäkring försäkrar du det du äger, så du är skyddad om </a:t>
            </a:r>
            <a:r>
              <a:rPr lang="sv-SE" sz="1600" dirty="0" smtClean="0"/>
              <a:t/>
            </a:r>
            <a:br>
              <a:rPr lang="sv-SE" sz="1600" dirty="0" smtClean="0"/>
            </a:br>
            <a:r>
              <a:rPr lang="sv-SE" sz="1600" dirty="0" smtClean="0"/>
              <a:t>det </a:t>
            </a:r>
            <a:r>
              <a:rPr lang="sv-SE" sz="1600" dirty="0"/>
              <a:t>skulle brinna eller dina tillhörigheter blir skadat på annat sätt eller blir stulna. </a:t>
            </a:r>
          </a:p>
          <a:p>
            <a:pPr fontAlgn="base"/>
            <a:r>
              <a:rPr lang="sv-SE" sz="1600" dirty="0"/>
              <a:t>Har du ett samordningsnummer kan du också ha sjuk- och olycksfallsförsäkring och trafikförsäkring, </a:t>
            </a:r>
            <a:r>
              <a:rPr lang="sv-SE" sz="1600" dirty="0" smtClean="0"/>
              <a:t/>
            </a:r>
            <a:br>
              <a:rPr lang="sv-SE" sz="1600" dirty="0" smtClean="0"/>
            </a:br>
            <a:r>
              <a:rPr lang="sv-SE" sz="1600" dirty="0" smtClean="0"/>
              <a:t>men </a:t>
            </a:r>
            <a:r>
              <a:rPr lang="sv-SE" sz="1600" dirty="0"/>
              <a:t>olika regler gäller på olika försäkringsbolag. </a:t>
            </a:r>
          </a:p>
          <a:p>
            <a:pPr fontAlgn="base"/>
            <a:r>
              <a:rPr lang="sv-SE" sz="1600" dirty="0"/>
              <a:t>Det är bra att samla alla försäkringar hos ett försäkringsbolag. </a:t>
            </a:r>
          </a:p>
          <a:p>
            <a:pPr fontAlgn="base"/>
            <a:r>
              <a:rPr lang="sv-SE" sz="1600" dirty="0"/>
              <a:t>Det är </a:t>
            </a:r>
            <a:r>
              <a:rPr lang="sv-SE" sz="1600" dirty="0" smtClean="0"/>
              <a:t>viktigt</a:t>
            </a:r>
            <a:r>
              <a:rPr lang="sv-SE" sz="1600" dirty="0"/>
              <a:t>, oavsett hur din anställning ser ut, att du är rätt försäkrad på din arbetsplats. Sjukförsäkring, livförsäkring, trygghetsförsäkring vid arbetsskada och tjänstepensionsförsäkring är försäkringar som din arbetsplats enligt kollektivavtal ska kunna erbjuda. </a:t>
            </a:r>
            <a:endParaRPr lang="sv-SE" sz="1600" dirty="0" smtClean="0"/>
          </a:p>
          <a:p>
            <a:pPr fontAlgn="base"/>
            <a:r>
              <a:rPr lang="sv-SE" sz="1600" dirty="0" smtClean="0"/>
              <a:t>Försäkringar kostar, men räknas in när du gör din beräkning i förhållande till riksnormen för försörjningsstöd.</a:t>
            </a:r>
            <a:endParaRPr lang="sv-SE" sz="1600" dirty="0"/>
          </a:p>
          <a:p>
            <a:pPr marL="0" indent="0" fontAlgn="base">
              <a:buNone/>
            </a:pPr>
            <a:endParaRPr lang="sv-SE" sz="1600" dirty="0"/>
          </a:p>
        </p:txBody>
      </p:sp>
      <p:sp>
        <p:nvSpPr>
          <p:cNvPr id="12" name="textruta 9"/>
          <p:cNvSpPr txBox="1"/>
          <p:nvPr/>
        </p:nvSpPr>
        <p:spPr>
          <a:xfrm>
            <a:off x="10398641" y="6487503"/>
            <a:ext cx="1753093" cy="26160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100" b="0" i="0" u="none" strike="noStrike" kern="1200" cap="none" spc="0" baseline="0" dirty="0" smtClean="0">
                <a:solidFill>
                  <a:srgbClr val="000000"/>
                </a:solidFill>
                <a:uFillTx/>
                <a:latin typeface="Calibri"/>
              </a:rPr>
              <a:t>Bild </a:t>
            </a:r>
            <a:r>
              <a:rPr lang="sv-SE" sz="1100" b="0" i="0" u="none" strike="noStrike" kern="1200" cap="none" spc="0" baseline="0" dirty="0">
                <a:solidFill>
                  <a:srgbClr val="000000"/>
                </a:solidFill>
                <a:uFillTx/>
                <a:latin typeface="Calibri"/>
              </a:rPr>
              <a:t>från </a:t>
            </a:r>
            <a:r>
              <a:rPr lang="sv-SE" sz="1100" b="0" i="0" u="none" strike="noStrike" kern="1200" cap="none" spc="0" baseline="0" dirty="0" smtClean="0">
                <a:solidFill>
                  <a:srgbClr val="000000"/>
                </a:solidFill>
                <a:uFillTx/>
                <a:latin typeface="Calibri"/>
              </a:rPr>
              <a:t>Vectorportal.com</a:t>
            </a:r>
            <a:endParaRPr lang="sv-SE" sz="1100" b="0" i="0" u="none" strike="noStrike" kern="1200" cap="none" spc="0" baseline="0" dirty="0">
              <a:solidFill>
                <a:srgbClr val="000000"/>
              </a:solidFill>
              <a:uFillTx/>
              <a:latin typeface="Calibri"/>
            </a:endParaRPr>
          </a:p>
        </p:txBody>
      </p:sp>
    </p:spTree>
    <p:extLst>
      <p:ext uri="{BB962C8B-B14F-4D97-AF65-F5344CB8AC3E}">
        <p14:creationId xmlns:p14="http://schemas.microsoft.com/office/powerpoint/2010/main" val="41193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fade">
                                      <p:cBhvr>
                                        <p:cTn id="11" dur="500"/>
                                        <p:tgtEl>
                                          <p:spTgt spid="9">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fade">
                                      <p:cBhvr>
                                        <p:cTn id="19" dur="500"/>
                                        <p:tgtEl>
                                          <p:spTgt spid="9">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fade">
                                      <p:cBhvr>
                                        <p:cTn id="23" dur="500"/>
                                        <p:tgtEl>
                                          <p:spTgt spid="9">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500"/>
                                        <p:tgtEl>
                                          <p:spTgt spid="9">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animEffect transition="in" filter="fade">
                                      <p:cBhvr>
                                        <p:cTn id="31"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1"/>
          <p:cNvSpPr txBox="1">
            <a:spLocks noGrp="1"/>
          </p:cNvSpPr>
          <p:nvPr>
            <p:ph type="title"/>
          </p:nvPr>
        </p:nvSpPr>
        <p:spPr>
          <a:xfrm>
            <a:off x="2699059" y="445812"/>
            <a:ext cx="8241843" cy="1325559"/>
          </a:xfrm>
        </p:spPr>
        <p:txBody>
          <a:bodyPr>
            <a:normAutofit/>
          </a:bodyPr>
          <a:lstStyle/>
          <a:p>
            <a:pPr lvl="0"/>
            <a:r>
              <a:rPr lang="sv-SE" sz="3600" dirty="0" smtClean="0"/>
              <a:t>Fackförbund</a:t>
            </a:r>
            <a:endParaRPr lang="sv-SE" sz="3600" dirty="0">
              <a:latin typeface="Calibri"/>
            </a:endParaRPr>
          </a:p>
        </p:txBody>
      </p:sp>
      <p:sp>
        <p:nvSpPr>
          <p:cNvPr id="9" name="Platshållare för innehåll 2"/>
          <p:cNvSpPr txBox="1">
            <a:spLocks noGrp="1"/>
          </p:cNvSpPr>
          <p:nvPr>
            <p:ph type="body" idx="4294967295"/>
          </p:nvPr>
        </p:nvSpPr>
        <p:spPr>
          <a:xfrm>
            <a:off x="1892595" y="1669311"/>
            <a:ext cx="8718698" cy="4381643"/>
          </a:xfrm>
        </p:spPr>
        <p:txBody>
          <a:bodyPr>
            <a:noAutofit/>
          </a:bodyPr>
          <a:lstStyle/>
          <a:p>
            <a:pPr fontAlgn="base"/>
            <a:r>
              <a:rPr lang="sv-SE" sz="1600" dirty="0"/>
              <a:t>Om du är medlem i ett fackförbund kolla upp vilka försäkringar </a:t>
            </a:r>
            <a:r>
              <a:rPr lang="sv-SE" sz="1600" dirty="0" smtClean="0"/>
              <a:t/>
            </a:r>
            <a:br>
              <a:rPr lang="sv-SE" sz="1600" dirty="0" smtClean="0"/>
            </a:br>
            <a:r>
              <a:rPr lang="sv-SE" sz="1600" dirty="0" smtClean="0"/>
              <a:t>de </a:t>
            </a:r>
            <a:r>
              <a:rPr lang="sv-SE" sz="1600" dirty="0"/>
              <a:t>kan erbjuda dig. Ibland kan de erbjuda försäkringar till rabatterade priser. </a:t>
            </a:r>
          </a:p>
          <a:p>
            <a:pPr fontAlgn="base"/>
            <a:r>
              <a:rPr lang="sv-SE" sz="1600" cap="small" dirty="0" smtClean="0"/>
              <a:t>D</a:t>
            </a:r>
            <a:r>
              <a:rPr lang="sv-SE" sz="1600" dirty="0" smtClean="0"/>
              <a:t>et </a:t>
            </a:r>
            <a:r>
              <a:rPr lang="sv-SE" sz="1600" dirty="0"/>
              <a:t>finns </a:t>
            </a:r>
            <a:r>
              <a:rPr lang="sv-SE" sz="1600" u="sng" dirty="0">
                <a:hlinkClick r:id="rId3"/>
              </a:rPr>
              <a:t>många olika fackförbund</a:t>
            </a:r>
            <a:r>
              <a:rPr lang="sv-SE" sz="1600" dirty="0"/>
              <a:t> som är kopplade till olika branscher. </a:t>
            </a:r>
          </a:p>
          <a:p>
            <a:pPr fontAlgn="base"/>
            <a:r>
              <a:rPr lang="sv-SE" sz="1600" dirty="0" smtClean="0"/>
              <a:t>Fackförbunden </a:t>
            </a:r>
            <a:r>
              <a:rPr lang="sv-SE" sz="1600" dirty="0"/>
              <a:t>erbjuder sina medlemmar olika saker, men finns i första hand till för arbetstagare som har problem på sin arbetsplats. </a:t>
            </a:r>
            <a:endParaRPr lang="sv-SE" sz="1600" dirty="0" smtClean="0"/>
          </a:p>
          <a:p>
            <a:pPr fontAlgn="base"/>
            <a:r>
              <a:rPr lang="sv-SE" sz="1600" dirty="0" smtClean="0"/>
              <a:t>Det </a:t>
            </a:r>
            <a:r>
              <a:rPr lang="sv-SE" sz="1600" dirty="0"/>
              <a:t>kan till exempel gälla diskriminering, problem med semester eller sjukersättning. </a:t>
            </a:r>
          </a:p>
          <a:p>
            <a:pPr fontAlgn="base"/>
            <a:r>
              <a:rPr lang="sv-SE" sz="1600" dirty="0"/>
              <a:t>Det kostar pengar att gå med i ett </a:t>
            </a:r>
            <a:r>
              <a:rPr lang="sv-SE" sz="1600" dirty="0" smtClean="0"/>
              <a:t>fackförbund, </a:t>
            </a:r>
            <a:r>
              <a:rPr lang="sv-SE" sz="1600" dirty="0"/>
              <a:t>men </a:t>
            </a:r>
            <a:r>
              <a:rPr lang="sv-SE" sz="1600" dirty="0" smtClean="0"/>
              <a:t>kostnaden räknas </a:t>
            </a:r>
            <a:r>
              <a:rPr lang="sv-SE" sz="1600" dirty="0"/>
              <a:t>in när du gör din beräkning i förhållande till riksnormen för försörjningsstöd.</a:t>
            </a:r>
          </a:p>
          <a:p>
            <a:pPr fontAlgn="base"/>
            <a:r>
              <a:rPr lang="sv-SE" sz="1600" dirty="0"/>
              <a:t>Undersök vilket fackförbund som passar dig bäst. På din arbetsplats kan du fråga vem som är fackligt ombud och kan ge dig mer information. </a:t>
            </a:r>
          </a:p>
          <a:p>
            <a:pPr marL="0" indent="0" fontAlgn="base">
              <a:buNone/>
            </a:pPr>
            <a:endParaRPr lang="sv-SE" sz="1600" dirty="0"/>
          </a:p>
        </p:txBody>
      </p:sp>
      <p:pic>
        <p:nvPicPr>
          <p:cNvPr id="10" name="Bildobjekt 21"/>
          <p:cNvPicPr>
            <a:picLocks noChangeAspect="1"/>
          </p:cNvPicPr>
          <p:nvPr/>
        </p:nvPicPr>
        <p:blipFill>
          <a:blip r:embed="rId4"/>
          <a:stretch>
            <a:fillRect/>
          </a:stretch>
        </p:blipFill>
        <p:spPr>
          <a:xfrm>
            <a:off x="8403214" y="258813"/>
            <a:ext cx="3207539" cy="1699558"/>
          </a:xfrm>
          <a:prstGeom prst="rect">
            <a:avLst/>
          </a:prstGeom>
          <a:noFill/>
          <a:ln cap="flat">
            <a:noFill/>
          </a:ln>
        </p:spPr>
      </p:pic>
    </p:spTree>
    <p:extLst>
      <p:ext uri="{BB962C8B-B14F-4D97-AF65-F5344CB8AC3E}">
        <p14:creationId xmlns:p14="http://schemas.microsoft.com/office/powerpoint/2010/main" val="2995205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fade">
                                      <p:cBhvr>
                                        <p:cTn id="11" dur="500"/>
                                        <p:tgtEl>
                                          <p:spTgt spid="9">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fade">
                                      <p:cBhvr>
                                        <p:cTn id="19" dur="500"/>
                                        <p:tgtEl>
                                          <p:spTgt spid="9">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fade">
                                      <p:cBhvr>
                                        <p:cTn id="23" dur="500"/>
                                        <p:tgtEl>
                                          <p:spTgt spid="9">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1769" y="-10190"/>
            <a:ext cx="3010231" cy="3010231"/>
          </a:xfrm>
          <a:prstGeom prst="rect">
            <a:avLst/>
          </a:prstGeom>
        </p:spPr>
      </p:pic>
      <p:sp>
        <p:nvSpPr>
          <p:cNvPr id="8" name="Rubrik 1"/>
          <p:cNvSpPr txBox="1">
            <a:spLocks noGrp="1"/>
          </p:cNvSpPr>
          <p:nvPr>
            <p:ph type="title"/>
          </p:nvPr>
        </p:nvSpPr>
        <p:spPr>
          <a:xfrm>
            <a:off x="2709692" y="445812"/>
            <a:ext cx="8241843" cy="1325559"/>
          </a:xfrm>
        </p:spPr>
        <p:txBody>
          <a:bodyPr>
            <a:normAutofit/>
          </a:bodyPr>
          <a:lstStyle/>
          <a:p>
            <a:pPr lvl="0"/>
            <a:r>
              <a:rPr lang="sv-SE" sz="3600" dirty="0" smtClean="0"/>
              <a:t>A-kassa</a:t>
            </a:r>
            <a:endParaRPr lang="sv-SE" sz="3600" dirty="0">
              <a:latin typeface="Calibri"/>
            </a:endParaRPr>
          </a:p>
        </p:txBody>
      </p:sp>
      <p:sp>
        <p:nvSpPr>
          <p:cNvPr id="9" name="Platshållare för innehåll 2"/>
          <p:cNvSpPr txBox="1">
            <a:spLocks noGrp="1"/>
          </p:cNvSpPr>
          <p:nvPr>
            <p:ph type="body" idx="4294967295"/>
          </p:nvPr>
        </p:nvSpPr>
        <p:spPr>
          <a:xfrm>
            <a:off x="1892595" y="1771371"/>
            <a:ext cx="9058940" cy="4279584"/>
          </a:xfrm>
        </p:spPr>
        <p:txBody>
          <a:bodyPr>
            <a:noAutofit/>
          </a:bodyPr>
          <a:lstStyle/>
          <a:p>
            <a:pPr fontAlgn="base"/>
            <a:r>
              <a:rPr lang="sv-SE" sz="1600" dirty="0"/>
              <a:t>Om du blir arbetslös under tiden du har uppehållstillstånd enligt MFD kan </a:t>
            </a:r>
            <a:r>
              <a:rPr lang="sv-SE" sz="1600" dirty="0" smtClean="0"/>
              <a:t/>
            </a:r>
            <a:br>
              <a:rPr lang="sv-SE" sz="1600" dirty="0" smtClean="0"/>
            </a:br>
            <a:r>
              <a:rPr lang="sv-SE" sz="1600" dirty="0" smtClean="0"/>
              <a:t>du </a:t>
            </a:r>
            <a:r>
              <a:rPr lang="sv-SE" sz="1600" dirty="0"/>
              <a:t>ha rätt till Arbetslöshetskassa (A-kassa). </a:t>
            </a:r>
            <a:endParaRPr lang="sv-SE" sz="1600" dirty="0" smtClean="0"/>
          </a:p>
          <a:p>
            <a:pPr fontAlgn="base"/>
            <a:r>
              <a:rPr lang="sv-SE" sz="1600" dirty="0" smtClean="0"/>
              <a:t>Det </a:t>
            </a:r>
            <a:r>
              <a:rPr lang="sv-SE" sz="1600" dirty="0"/>
              <a:t>finns flera olika </a:t>
            </a:r>
            <a:r>
              <a:rPr lang="sv-SE" sz="1600" u="sng" dirty="0">
                <a:hlinkClick r:id="rId4"/>
              </a:rPr>
              <a:t>A-kassor</a:t>
            </a:r>
            <a:r>
              <a:rPr lang="sv-SE" sz="1600" dirty="0"/>
              <a:t> som har olika avgifter beroende på bransch. Läs </a:t>
            </a:r>
            <a:r>
              <a:rPr lang="sv-SE" sz="1600" dirty="0" smtClean="0"/>
              <a:t/>
            </a:r>
            <a:br>
              <a:rPr lang="sv-SE" sz="1600" dirty="0" smtClean="0"/>
            </a:br>
            <a:r>
              <a:rPr lang="sv-SE" sz="1600" dirty="0" smtClean="0"/>
              <a:t>igenom </a:t>
            </a:r>
            <a:r>
              <a:rPr lang="sv-SE" sz="1600" dirty="0"/>
              <a:t>villkoren innan du väljer vilken A-kassa du ska gå med i. </a:t>
            </a:r>
            <a:r>
              <a:rPr lang="sv-SE" sz="1600" dirty="0" smtClean="0"/>
              <a:t/>
            </a:r>
            <a:br>
              <a:rPr lang="sv-SE" sz="1600" dirty="0" smtClean="0"/>
            </a:br>
            <a:r>
              <a:rPr lang="sv-SE" sz="1600" dirty="0" smtClean="0"/>
              <a:t>Sidan </a:t>
            </a:r>
            <a:r>
              <a:rPr lang="sv-SE" sz="1600" dirty="0"/>
              <a:t>finns även på engelska. </a:t>
            </a:r>
          </a:p>
          <a:p>
            <a:pPr fontAlgn="base"/>
            <a:r>
              <a:rPr lang="sv-SE" sz="1600" dirty="0"/>
              <a:t>För att få rätt till A-kassa måste du ha uppfyllt både grundvillkoren och arbetsvillkoren</a:t>
            </a:r>
            <a:r>
              <a:rPr lang="sv-SE" sz="1600" dirty="0" smtClean="0"/>
              <a:t>.</a:t>
            </a:r>
            <a:br>
              <a:rPr lang="sv-SE" sz="1600" dirty="0" smtClean="0"/>
            </a:br>
            <a:r>
              <a:rPr lang="sv-SE" sz="1600" u="sng" dirty="0" smtClean="0">
                <a:hlinkClick r:id="rId5"/>
              </a:rPr>
              <a:t>Läs </a:t>
            </a:r>
            <a:r>
              <a:rPr lang="sv-SE" sz="1600" u="sng" dirty="0">
                <a:hlinkClick r:id="rId5"/>
              </a:rPr>
              <a:t>mer här</a:t>
            </a:r>
            <a:r>
              <a:rPr lang="sv-SE" sz="1600" dirty="0"/>
              <a:t>. </a:t>
            </a:r>
          </a:p>
          <a:p>
            <a:pPr fontAlgn="base"/>
            <a:r>
              <a:rPr lang="sv-SE" sz="1600" dirty="0"/>
              <a:t>Det är viktigt att skriva in sig på Arbetsförmedlingen din första arbetslösa dag. </a:t>
            </a:r>
          </a:p>
          <a:p>
            <a:pPr fontAlgn="base"/>
            <a:r>
              <a:rPr lang="sv-SE" sz="1600" dirty="0"/>
              <a:t>Använd ditt samordningsnummer i kontakten med A-kassan. </a:t>
            </a:r>
            <a:endParaRPr lang="sv-SE" sz="1600" dirty="0" smtClean="0"/>
          </a:p>
          <a:p>
            <a:pPr fontAlgn="base"/>
            <a:r>
              <a:rPr lang="sv-SE" sz="1600" dirty="0" smtClean="0"/>
              <a:t>Att gå med i en A-kassa kostar pengar, </a:t>
            </a:r>
            <a:r>
              <a:rPr lang="sv-SE" sz="1600" dirty="0"/>
              <a:t>men räknas in när du gör din beräkning i förhållande till riksnormen för försörjningsstöd</a:t>
            </a:r>
            <a:r>
              <a:rPr lang="sv-SE" sz="1600" dirty="0" smtClean="0"/>
              <a:t>.</a:t>
            </a:r>
          </a:p>
          <a:p>
            <a:pPr fontAlgn="base"/>
            <a:r>
              <a:rPr lang="sv-SE" sz="1600" dirty="0" smtClean="0"/>
              <a:t>Många fackförbund har också A-kassa</a:t>
            </a:r>
            <a:endParaRPr lang="sv-SE" sz="1600" dirty="0"/>
          </a:p>
          <a:p>
            <a:pPr fontAlgn="base"/>
            <a:endParaRPr lang="sv-SE" sz="1600" dirty="0" smtClean="0"/>
          </a:p>
          <a:p>
            <a:pPr fontAlgn="base"/>
            <a:endParaRPr lang="sv-SE" sz="1600" dirty="0"/>
          </a:p>
          <a:p>
            <a:pPr marL="0" indent="0" fontAlgn="base">
              <a:buNone/>
            </a:pPr>
            <a:endParaRPr lang="sv-SE" sz="1600" dirty="0"/>
          </a:p>
        </p:txBody>
      </p:sp>
    </p:spTree>
    <p:extLst>
      <p:ext uri="{BB962C8B-B14F-4D97-AF65-F5344CB8AC3E}">
        <p14:creationId xmlns:p14="http://schemas.microsoft.com/office/powerpoint/2010/main" val="1807252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fade">
                                      <p:cBhvr>
                                        <p:cTn id="11" dur="500"/>
                                        <p:tgtEl>
                                          <p:spTgt spid="9">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fade">
                                      <p:cBhvr>
                                        <p:cTn id="19" dur="500"/>
                                        <p:tgtEl>
                                          <p:spTgt spid="9">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fade">
                                      <p:cBhvr>
                                        <p:cTn id="23" dur="500"/>
                                        <p:tgtEl>
                                          <p:spTgt spid="9">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500"/>
                                        <p:tgtEl>
                                          <p:spTgt spid="9">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animEffect transition="in" filter="fade">
                                      <p:cBhvr>
                                        <p:cTn id="31"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objekt 11"/>
          <p:cNvPicPr>
            <a:picLocks noChangeAspect="1"/>
          </p:cNvPicPr>
          <p:nvPr/>
        </p:nvPicPr>
        <p:blipFill rotWithShape="1">
          <a:blip r:embed="rId2">
            <a:extLst>
              <a:ext uri="{28A0092B-C50C-407E-A947-70E740481C1C}">
                <a14:useLocalDpi xmlns:a14="http://schemas.microsoft.com/office/drawing/2010/main" val="0"/>
              </a:ext>
            </a:extLst>
          </a:blip>
          <a:srcRect b="36164"/>
          <a:stretch/>
        </p:blipFill>
        <p:spPr>
          <a:xfrm>
            <a:off x="425130" y="3870251"/>
            <a:ext cx="2863431" cy="2052083"/>
          </a:xfrm>
          <a:prstGeom prst="rect">
            <a:avLst/>
          </a:prstGeom>
        </p:spPr>
      </p:pic>
      <p:sp>
        <p:nvSpPr>
          <p:cNvPr id="8" name="Rubrik 1"/>
          <p:cNvSpPr txBox="1">
            <a:spLocks noGrp="1"/>
          </p:cNvSpPr>
          <p:nvPr>
            <p:ph type="title"/>
          </p:nvPr>
        </p:nvSpPr>
        <p:spPr>
          <a:xfrm>
            <a:off x="3166892" y="435180"/>
            <a:ext cx="8241843" cy="1325559"/>
          </a:xfrm>
        </p:spPr>
        <p:txBody>
          <a:bodyPr>
            <a:normAutofit/>
          </a:bodyPr>
          <a:lstStyle/>
          <a:p>
            <a:pPr lvl="0"/>
            <a:r>
              <a:rPr lang="sv-SE" sz="3600" dirty="0" smtClean="0"/>
              <a:t>Försäkringskassan</a:t>
            </a:r>
            <a:endParaRPr lang="sv-SE" sz="3600" dirty="0">
              <a:latin typeface="Calibri"/>
            </a:endParaRPr>
          </a:p>
        </p:txBody>
      </p:sp>
      <p:sp>
        <p:nvSpPr>
          <p:cNvPr id="9" name="Platshållare för innehåll 2"/>
          <p:cNvSpPr txBox="1">
            <a:spLocks noGrp="1"/>
          </p:cNvSpPr>
          <p:nvPr>
            <p:ph type="body" idx="4294967295"/>
          </p:nvPr>
        </p:nvSpPr>
        <p:spPr>
          <a:xfrm>
            <a:off x="2424223" y="1760739"/>
            <a:ext cx="8984512" cy="4279584"/>
          </a:xfrm>
        </p:spPr>
        <p:txBody>
          <a:bodyPr>
            <a:noAutofit/>
          </a:bodyPr>
          <a:lstStyle/>
          <a:p>
            <a:pPr fontAlgn="base"/>
            <a:r>
              <a:rPr lang="sv-SE" sz="1600" dirty="0"/>
              <a:t>Du som har uppehållstillstånd enligt MFD kan i vissa fall ha rätt till vissa förmåner </a:t>
            </a:r>
            <a:br>
              <a:rPr lang="sv-SE" sz="1600" dirty="0"/>
            </a:br>
            <a:r>
              <a:rPr lang="sv-SE" sz="1600" dirty="0" smtClean="0"/>
              <a:t>från </a:t>
            </a:r>
            <a:r>
              <a:rPr lang="sv-SE" sz="1600" dirty="0"/>
              <a:t>Försäkringskassan om du jobbar, till exempel sjukpenning. </a:t>
            </a:r>
            <a:endParaRPr lang="sv-SE" sz="1600" dirty="0" smtClean="0"/>
          </a:p>
          <a:p>
            <a:pPr fontAlgn="base"/>
            <a:r>
              <a:rPr lang="sv-SE" sz="1600" dirty="0" smtClean="0"/>
              <a:t>Läs </a:t>
            </a:r>
            <a:r>
              <a:rPr lang="sv-SE" sz="1600" dirty="0"/>
              <a:t>mer på </a:t>
            </a:r>
            <a:r>
              <a:rPr lang="sv-SE" sz="1600" u="sng" dirty="0">
                <a:hlinkClick r:id="rId3"/>
              </a:rPr>
              <a:t>Försäkringskassans hemsida</a:t>
            </a:r>
            <a:r>
              <a:rPr lang="sv-SE" sz="1600" dirty="0"/>
              <a:t>. Delar av informationen finns på ukrainska och ryska. </a:t>
            </a:r>
          </a:p>
          <a:p>
            <a:pPr fontAlgn="base"/>
            <a:r>
              <a:rPr lang="sv-SE" sz="1600" dirty="0"/>
              <a:t>Du behöver ditt samordningsnummer i kontakten med Försäkringskassan. </a:t>
            </a:r>
          </a:p>
          <a:p>
            <a:pPr fontAlgn="base"/>
            <a:r>
              <a:rPr lang="sv-SE" sz="1600" dirty="0"/>
              <a:t>Försäkringskassan utreder dina behov av ersättning. </a:t>
            </a:r>
            <a:endParaRPr lang="sv-SE" sz="1600" dirty="0" smtClean="0"/>
          </a:p>
          <a:p>
            <a:pPr fontAlgn="base"/>
            <a:r>
              <a:rPr lang="sv-SE" sz="1600" dirty="0" smtClean="0"/>
              <a:t>Det </a:t>
            </a:r>
            <a:r>
              <a:rPr lang="sv-SE" sz="1600" dirty="0"/>
              <a:t>är viktigt att lämna korrekt information, annars riskerar du att behöva betala tillbaka pengar till Försäkringskassan</a:t>
            </a:r>
            <a:r>
              <a:rPr lang="sv-SE" sz="1600" dirty="0" smtClean="0"/>
              <a:t>.</a:t>
            </a:r>
            <a:endParaRPr lang="sv-SE" sz="1600" dirty="0"/>
          </a:p>
          <a:p>
            <a:pPr fontAlgn="base"/>
            <a:r>
              <a:rPr lang="sv-SE" sz="1600" dirty="0" smtClean="0"/>
              <a:t>Alla ärenden hanteras utifrån rådande förutsättningar. </a:t>
            </a:r>
            <a:endParaRPr lang="sv-SE" sz="1600" dirty="0"/>
          </a:p>
        </p:txBody>
      </p:sp>
    </p:spTree>
    <p:extLst>
      <p:ext uri="{BB962C8B-B14F-4D97-AF65-F5344CB8AC3E}">
        <p14:creationId xmlns:p14="http://schemas.microsoft.com/office/powerpoint/2010/main" val="762739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fade">
                                      <p:cBhvr>
                                        <p:cTn id="11" dur="500"/>
                                        <p:tgtEl>
                                          <p:spTgt spid="9">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fade">
                                      <p:cBhvr>
                                        <p:cTn id="19" dur="500"/>
                                        <p:tgtEl>
                                          <p:spTgt spid="9">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fade">
                                      <p:cBhvr>
                                        <p:cTn id="23" dur="500"/>
                                        <p:tgtEl>
                                          <p:spTgt spid="9">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p:cNvPicPr>
            <a:picLocks noChangeAspect="1"/>
          </p:cNvPicPr>
          <p:nvPr/>
        </p:nvPicPr>
        <p:blipFill rotWithShape="1">
          <a:blip r:embed="rId3">
            <a:extLst>
              <a:ext uri="{28A0092B-C50C-407E-A947-70E740481C1C}">
                <a14:useLocalDpi xmlns:a14="http://schemas.microsoft.com/office/drawing/2010/main" val="0"/>
              </a:ext>
            </a:extLst>
          </a:blip>
          <a:srcRect t="28927" b="29262"/>
          <a:stretch/>
        </p:blipFill>
        <p:spPr>
          <a:xfrm>
            <a:off x="8182307" y="282812"/>
            <a:ext cx="3534772" cy="1477927"/>
          </a:xfrm>
          <a:prstGeom prst="rect">
            <a:avLst/>
          </a:prstGeom>
        </p:spPr>
      </p:pic>
      <p:sp>
        <p:nvSpPr>
          <p:cNvPr id="8" name="Rubrik 1"/>
          <p:cNvSpPr txBox="1">
            <a:spLocks noGrp="1"/>
          </p:cNvSpPr>
          <p:nvPr>
            <p:ph type="title"/>
          </p:nvPr>
        </p:nvSpPr>
        <p:spPr>
          <a:xfrm>
            <a:off x="2507673" y="435180"/>
            <a:ext cx="8241843" cy="1325559"/>
          </a:xfrm>
        </p:spPr>
        <p:txBody>
          <a:bodyPr>
            <a:normAutofit/>
          </a:bodyPr>
          <a:lstStyle/>
          <a:p>
            <a:pPr lvl="0"/>
            <a:r>
              <a:rPr lang="sv-SE" sz="3600" dirty="0" smtClean="0"/>
              <a:t>Högre utbildning</a:t>
            </a:r>
            <a:endParaRPr lang="sv-SE" sz="3600" dirty="0">
              <a:latin typeface="Calibri"/>
            </a:endParaRPr>
          </a:p>
        </p:txBody>
      </p:sp>
      <p:sp>
        <p:nvSpPr>
          <p:cNvPr id="9" name="Platshållare för innehåll 2"/>
          <p:cNvSpPr txBox="1">
            <a:spLocks noGrp="1"/>
          </p:cNvSpPr>
          <p:nvPr>
            <p:ph type="body" idx="4294967295"/>
          </p:nvPr>
        </p:nvSpPr>
        <p:spPr>
          <a:xfrm>
            <a:off x="1520457" y="1835167"/>
            <a:ext cx="8963245" cy="4279584"/>
          </a:xfrm>
        </p:spPr>
        <p:txBody>
          <a:bodyPr>
            <a:noAutofit/>
          </a:bodyPr>
          <a:lstStyle/>
          <a:p>
            <a:pPr fontAlgn="base"/>
            <a:r>
              <a:rPr lang="sv-SE" sz="1600" dirty="0"/>
              <a:t>Via </a:t>
            </a:r>
            <a:r>
              <a:rPr lang="sv-SE" sz="1600" u="sng" dirty="0">
                <a:hlinkClick r:id="rId4"/>
              </a:rPr>
              <a:t>Universitets- och Högskolerådets (UHR) bedömningstjänst</a:t>
            </a:r>
            <a:r>
              <a:rPr lang="sv-SE" sz="1600" dirty="0"/>
              <a:t> kan du som kommer från Ukraina ta reda på vad din utbildning motsvarar i Sverige.  </a:t>
            </a:r>
          </a:p>
          <a:p>
            <a:pPr fontAlgn="base"/>
            <a:r>
              <a:rPr lang="sv-SE" sz="1600" dirty="0"/>
              <a:t>Du kan </a:t>
            </a:r>
            <a:r>
              <a:rPr lang="sv-SE" sz="1600" u="sng" dirty="0">
                <a:hlinkClick r:id="rId5"/>
              </a:rPr>
              <a:t>ansöka om ett utlåtande</a:t>
            </a:r>
            <a:r>
              <a:rPr lang="sv-SE" sz="1600" dirty="0"/>
              <a:t> där UHR gör en bedömning av dina utbildningsdokument. Detta förutsätter att du har tillgång till dina betyg och intyg.  </a:t>
            </a:r>
          </a:p>
          <a:p>
            <a:pPr fontAlgn="base"/>
            <a:r>
              <a:rPr lang="sv-SE" sz="1600" dirty="0"/>
              <a:t>Det finns reglerade yrken som kräver legitimation eller annan form av erkännande. Om du är utbildad inom ett visst yrke kan det vara bra att ta reda på vilka regler som gäller för just det. Här är en </a:t>
            </a:r>
            <a:r>
              <a:rPr lang="sv-SE" sz="1600" u="sng" dirty="0">
                <a:hlinkClick r:id="rId6"/>
              </a:rPr>
              <a:t>lista över reglerade yrken</a:t>
            </a:r>
            <a:r>
              <a:rPr lang="sv-SE" sz="1600" dirty="0"/>
              <a:t>. Mer information finns på </a:t>
            </a:r>
            <a:r>
              <a:rPr lang="sv-SE" sz="1600" u="sng" dirty="0" err="1">
                <a:hlinkClick r:id="rId7"/>
              </a:rPr>
              <a:t>UHRs</a:t>
            </a:r>
            <a:r>
              <a:rPr lang="sv-SE" sz="1600" u="sng" dirty="0">
                <a:hlinkClick r:id="rId7"/>
              </a:rPr>
              <a:t> rådgivningscentrum för reglerade yrken</a:t>
            </a:r>
            <a:r>
              <a:rPr lang="sv-SE" sz="1600" dirty="0"/>
              <a:t>.   </a:t>
            </a:r>
          </a:p>
          <a:p>
            <a:pPr fontAlgn="base"/>
            <a:r>
              <a:rPr lang="sv-SE" sz="1600" dirty="0"/>
              <a:t>För att studera på universitets- och högskolenivå behöver du inte vänta på ett utlåtande, utan en bedömning görs under antagningsprocessen. Du kan söka till utbildningar på högskolenivå på </a:t>
            </a:r>
            <a:r>
              <a:rPr lang="sv-SE" sz="1600" u="sng" dirty="0">
                <a:hlinkClick r:id="rId8"/>
              </a:rPr>
              <a:t>Antagning.se</a:t>
            </a:r>
            <a:r>
              <a:rPr lang="sv-SE" sz="1600" dirty="0"/>
              <a:t> </a:t>
            </a:r>
          </a:p>
        </p:txBody>
      </p:sp>
    </p:spTree>
    <p:extLst>
      <p:ext uri="{BB962C8B-B14F-4D97-AF65-F5344CB8AC3E}">
        <p14:creationId xmlns:p14="http://schemas.microsoft.com/office/powerpoint/2010/main" val="3307225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fade">
                                      <p:cBhvr>
                                        <p:cTn id="11" dur="500"/>
                                        <p:tgtEl>
                                          <p:spTgt spid="9">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fade">
                                      <p:cBhvr>
                                        <p:cTn id="19"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1"/>
          <p:cNvSpPr txBox="1">
            <a:spLocks noGrp="1"/>
          </p:cNvSpPr>
          <p:nvPr>
            <p:ph type="title"/>
          </p:nvPr>
        </p:nvSpPr>
        <p:spPr>
          <a:xfrm>
            <a:off x="2667162" y="605301"/>
            <a:ext cx="8241843" cy="1325559"/>
          </a:xfrm>
        </p:spPr>
        <p:txBody>
          <a:bodyPr>
            <a:normAutofit/>
          </a:bodyPr>
          <a:lstStyle/>
          <a:p>
            <a:pPr lvl="0"/>
            <a:r>
              <a:rPr lang="sv-SE" sz="3600" dirty="0" smtClean="0"/>
              <a:t>Jobb som kräver utdrag ur belastningsregister</a:t>
            </a:r>
            <a:endParaRPr lang="sv-SE" sz="3600" dirty="0">
              <a:latin typeface="Calibri"/>
            </a:endParaRPr>
          </a:p>
        </p:txBody>
      </p:sp>
      <p:sp>
        <p:nvSpPr>
          <p:cNvPr id="9" name="Platshållare för innehåll 2"/>
          <p:cNvSpPr txBox="1">
            <a:spLocks noGrp="1"/>
          </p:cNvSpPr>
          <p:nvPr>
            <p:ph type="body" idx="4294967295"/>
          </p:nvPr>
        </p:nvSpPr>
        <p:spPr>
          <a:xfrm>
            <a:off x="1807535" y="2363050"/>
            <a:ext cx="8559209" cy="4279584"/>
          </a:xfrm>
        </p:spPr>
        <p:txBody>
          <a:bodyPr>
            <a:noAutofit/>
          </a:bodyPr>
          <a:lstStyle/>
          <a:p>
            <a:pPr fontAlgn="base"/>
            <a:r>
              <a:rPr lang="sv-SE" sz="1600" dirty="0"/>
              <a:t>En del jobb kräver utdrag ur Polisens belastningsregister som visar om arbetstagaren är misstänkt för eller har begått något brott. </a:t>
            </a:r>
            <a:endParaRPr lang="sv-SE" sz="1600" dirty="0" smtClean="0"/>
          </a:p>
          <a:p>
            <a:pPr fontAlgn="base"/>
            <a:r>
              <a:rPr lang="sv-SE" sz="1600" dirty="0" smtClean="0"/>
              <a:t>Det </a:t>
            </a:r>
            <a:r>
              <a:rPr lang="sv-SE" sz="1600" dirty="0"/>
              <a:t>är för att se till att det är säkert för barn, unga och funktionsnedsatta på specifika arbetsplatser.  </a:t>
            </a:r>
          </a:p>
          <a:p>
            <a:pPr fontAlgn="base"/>
            <a:r>
              <a:rPr lang="sv-SE" sz="1600" dirty="0"/>
              <a:t>De arbeten som påverkas är inom skola och förskola, arbete med barn som har funktionsnedsättningar, arbete på HVB-hem och annat arbete med barn inom annan verksamhet än skola och barnomsorg, som till exempel idrottstränare för ett ungdomslag. </a:t>
            </a:r>
          </a:p>
          <a:p>
            <a:pPr fontAlgn="base"/>
            <a:r>
              <a:rPr lang="sv-SE" sz="1600" dirty="0"/>
              <a:t>Ytterligare information och blanketten ”begäran om utdrag” finns att ladda ner gratis på </a:t>
            </a:r>
            <a:r>
              <a:rPr lang="sv-SE" sz="1600" u="sng" dirty="0">
                <a:hlinkClick r:id="rId3"/>
              </a:rPr>
              <a:t>Polisens hemsida</a:t>
            </a:r>
            <a:r>
              <a:rPr lang="sv-SE" sz="1600" dirty="0"/>
              <a:t>. Fråga din arbetsgivare vilken blankett som gäller för just ditt jobb. </a:t>
            </a:r>
          </a:p>
        </p:txBody>
      </p:sp>
      <p:pic>
        <p:nvPicPr>
          <p:cNvPr id="11" name="Bildobjekt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8223" y="321967"/>
            <a:ext cx="3028950" cy="1514475"/>
          </a:xfrm>
          <a:prstGeom prst="rect">
            <a:avLst/>
          </a:prstGeom>
        </p:spPr>
      </p:pic>
    </p:spTree>
    <p:extLst>
      <p:ext uri="{BB962C8B-B14F-4D97-AF65-F5344CB8AC3E}">
        <p14:creationId xmlns:p14="http://schemas.microsoft.com/office/powerpoint/2010/main" val="4033655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fade">
                                      <p:cBhvr>
                                        <p:cTn id="11" dur="500"/>
                                        <p:tgtEl>
                                          <p:spTgt spid="9">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fade">
                                      <p:cBhvr>
                                        <p:cTn id="19"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3"/>
          <p:cNvPicPr>
            <a:picLocks noChangeAspect="1"/>
          </p:cNvPicPr>
          <p:nvPr/>
        </p:nvPicPr>
        <p:blipFill>
          <a:blip r:embed="rId3"/>
          <a:stretch>
            <a:fillRect/>
          </a:stretch>
        </p:blipFill>
        <p:spPr>
          <a:xfrm>
            <a:off x="5327879" y="1030647"/>
            <a:ext cx="6864117" cy="5078413"/>
          </a:xfrm>
          <a:prstGeom prst="rect">
            <a:avLst/>
          </a:prstGeom>
          <a:noFill/>
          <a:ln cap="flat">
            <a:noFill/>
          </a:ln>
        </p:spPr>
      </p:pic>
      <p:sp>
        <p:nvSpPr>
          <p:cNvPr id="3" name="textruta 1"/>
          <p:cNvSpPr txBox="1"/>
          <p:nvPr/>
        </p:nvSpPr>
        <p:spPr>
          <a:xfrm>
            <a:off x="304796" y="1219196"/>
            <a:ext cx="8673742" cy="110799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6600" b="0" i="0" u="none" strike="noStrike" kern="1200" cap="none" spc="0" baseline="0">
                <a:solidFill>
                  <a:srgbClr val="000000"/>
                </a:solidFill>
                <a:uFillTx/>
                <a:latin typeface="Calibri"/>
              </a:rPr>
              <a:t>Tack för att du lyssnat!</a:t>
            </a:r>
          </a:p>
        </p:txBody>
      </p:sp>
      <p:sp>
        <p:nvSpPr>
          <p:cNvPr id="4" name="Underrubrik 2"/>
          <p:cNvSpPr txBox="1"/>
          <p:nvPr/>
        </p:nvSpPr>
        <p:spPr>
          <a:xfrm>
            <a:off x="304796" y="4141757"/>
            <a:ext cx="9144000" cy="1872298"/>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r>
              <a:rPr lang="sv-SE" sz="2000" b="0" i="0" u="none" strike="noStrike" kern="1200" cap="none" spc="0" baseline="0" dirty="0" smtClean="0">
                <a:solidFill>
                  <a:srgbClr val="000000"/>
                </a:solidFill>
                <a:uFillTx/>
                <a:latin typeface="Calibri Light"/>
                <a:cs typeface="Arial" pitchFamily="34"/>
              </a:rPr>
              <a:t>Sofia Rydberg</a:t>
            </a:r>
            <a:br>
              <a:rPr lang="sv-SE" sz="2000" b="0" i="0" u="none" strike="noStrike" kern="1200" cap="none" spc="0" baseline="0" dirty="0" smtClean="0">
                <a:solidFill>
                  <a:srgbClr val="000000"/>
                </a:solidFill>
                <a:uFillTx/>
                <a:latin typeface="Calibri Light"/>
                <a:cs typeface="Arial" pitchFamily="34"/>
              </a:rPr>
            </a:br>
            <a:r>
              <a:rPr lang="sv-SE" sz="2000" b="0" i="0" u="none" strike="noStrike" kern="1200" cap="none" spc="0" baseline="0" dirty="0" smtClean="0">
                <a:solidFill>
                  <a:srgbClr val="000000"/>
                </a:solidFill>
                <a:uFillTx/>
                <a:latin typeface="Calibri Light"/>
                <a:cs typeface="Arial" pitchFamily="34"/>
              </a:rPr>
              <a:t>TIA&amp;</a:t>
            </a:r>
            <a:r>
              <a:rPr lang="sv-SE" sz="2000" b="0" i="0" u="none" strike="noStrike" kern="1200" cap="none" spc="0" dirty="0" smtClean="0">
                <a:solidFill>
                  <a:srgbClr val="000000"/>
                </a:solidFill>
                <a:uFillTx/>
                <a:latin typeface="Calibri Light"/>
                <a:cs typeface="Arial" pitchFamily="34"/>
              </a:rPr>
              <a:t> NAD-samordnare mellersta Skåne</a:t>
            </a:r>
            <a:br>
              <a:rPr lang="sv-SE" sz="2000" b="0" i="0" u="none" strike="noStrike" kern="1200" cap="none" spc="0" dirty="0" smtClean="0">
                <a:solidFill>
                  <a:srgbClr val="000000"/>
                </a:solidFill>
                <a:uFillTx/>
                <a:latin typeface="Calibri Light"/>
                <a:cs typeface="Arial" pitchFamily="34"/>
              </a:rPr>
            </a:br>
            <a:r>
              <a:rPr lang="sv-SE" sz="2000" dirty="0" smtClean="0">
                <a:solidFill>
                  <a:srgbClr val="000000"/>
                </a:solidFill>
                <a:latin typeface="Calibri Light"/>
                <a:cs typeface="Arial" pitchFamily="34"/>
                <a:hlinkClick r:id="rId4"/>
              </a:rPr>
              <a:t>s</a:t>
            </a:r>
            <a:r>
              <a:rPr lang="sv-SE" sz="2000" baseline="0" dirty="0" smtClean="0">
                <a:solidFill>
                  <a:srgbClr val="000000"/>
                </a:solidFill>
                <a:latin typeface="Calibri Light"/>
                <a:cs typeface="Arial" pitchFamily="34"/>
                <a:hlinkClick r:id="rId4"/>
              </a:rPr>
              <a:t>ofia.rydberg@sensus.se</a:t>
            </a:r>
            <a:r>
              <a:rPr lang="sv-SE" sz="2000" baseline="0" dirty="0" smtClean="0">
                <a:solidFill>
                  <a:srgbClr val="000000"/>
                </a:solidFill>
                <a:latin typeface="Calibri Light"/>
                <a:cs typeface="Arial" pitchFamily="34"/>
              </a:rPr>
              <a:t/>
            </a:r>
            <a:br>
              <a:rPr lang="sv-SE" sz="2000" baseline="0" dirty="0" smtClean="0">
                <a:solidFill>
                  <a:srgbClr val="000000"/>
                </a:solidFill>
                <a:latin typeface="Calibri Light"/>
                <a:cs typeface="Arial" pitchFamily="34"/>
              </a:rPr>
            </a:br>
            <a:r>
              <a:rPr lang="sv-SE" sz="2000" baseline="0" dirty="0" smtClean="0">
                <a:solidFill>
                  <a:srgbClr val="000000"/>
                </a:solidFill>
                <a:latin typeface="Calibri Light"/>
                <a:cs typeface="Arial" pitchFamily="34"/>
              </a:rPr>
              <a:t>0761-60 56 91</a:t>
            </a:r>
            <a:r>
              <a:rPr lang="sv-SE" sz="3600" baseline="0" dirty="0" smtClean="0">
                <a:solidFill>
                  <a:srgbClr val="000000"/>
                </a:solidFill>
                <a:latin typeface="Calibri Light"/>
                <a:cs typeface="Arial" pitchFamily="34"/>
              </a:rPr>
              <a:t/>
            </a:r>
            <a:br>
              <a:rPr lang="sv-SE" sz="3600" baseline="0" dirty="0" smtClean="0">
                <a:solidFill>
                  <a:srgbClr val="000000"/>
                </a:solidFill>
                <a:latin typeface="Calibri Light"/>
                <a:cs typeface="Arial" pitchFamily="34"/>
              </a:rPr>
            </a:br>
            <a:endParaRPr lang="sv-SE" sz="3600" b="0" i="0" u="none" strike="noStrike" kern="1200" cap="none" spc="0" baseline="0" dirty="0">
              <a:solidFill>
                <a:srgbClr val="000000"/>
              </a:solidFill>
              <a:uFillTx/>
              <a:latin typeface="Calibri Light"/>
              <a:cs typeface="Arial" pitchFamily="34"/>
            </a:endParaRPr>
          </a:p>
        </p:txBody>
      </p:sp>
    </p:spTree>
    <p:extLst>
      <p:ext uri="{BB962C8B-B14F-4D97-AF65-F5344CB8AC3E}">
        <p14:creationId xmlns:p14="http://schemas.microsoft.com/office/powerpoint/2010/main" val="11519741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name="Slide26">
    <p:spTree>
      <p:nvGrpSpPr>
        <p:cNvPr id="1" name=""/>
        <p:cNvGrpSpPr/>
        <p:nvPr/>
      </p:nvGrpSpPr>
      <p:grpSpPr>
        <a:xfrm>
          <a:off x="0" y="0"/>
          <a:ext cx="0" cy="0"/>
          <a:chOff x="0" y="0"/>
          <a:chExt cx="0" cy="0"/>
        </a:xfrm>
      </p:grpSpPr>
      <p:sp>
        <p:nvSpPr>
          <p:cNvPr id="3" name="Rubrik 1"/>
          <p:cNvSpPr txBox="1">
            <a:spLocks noGrp="1"/>
          </p:cNvSpPr>
          <p:nvPr>
            <p:ph type="title"/>
          </p:nvPr>
        </p:nvSpPr>
        <p:spPr>
          <a:xfrm>
            <a:off x="838203" y="158733"/>
            <a:ext cx="10515600" cy="1325559"/>
          </a:xfrm>
        </p:spPr>
        <p:txBody>
          <a:bodyPr>
            <a:normAutofit/>
          </a:bodyPr>
          <a:lstStyle/>
          <a:p>
            <a:pPr lvl="0"/>
            <a:r>
              <a:rPr lang="sv-SE" sz="3600" dirty="0" smtClean="0"/>
              <a:t>I första kontakten med migrationsverket</a:t>
            </a:r>
            <a:endParaRPr lang="sv-SE" sz="3600" dirty="0">
              <a:latin typeface="Calibri"/>
            </a:endParaRPr>
          </a:p>
        </p:txBody>
      </p:sp>
      <p:sp>
        <p:nvSpPr>
          <p:cNvPr id="4" name="Platshållare för innehåll 2"/>
          <p:cNvSpPr txBox="1">
            <a:spLocks noGrp="1"/>
          </p:cNvSpPr>
          <p:nvPr>
            <p:ph type="body" idx="4294967295"/>
          </p:nvPr>
        </p:nvSpPr>
        <p:spPr>
          <a:xfrm>
            <a:off x="838203" y="1484292"/>
            <a:ext cx="9762457" cy="4279584"/>
          </a:xfrm>
        </p:spPr>
        <p:txBody>
          <a:bodyPr>
            <a:noAutofit/>
          </a:bodyPr>
          <a:lstStyle/>
          <a:p>
            <a:pPr fontAlgn="base"/>
            <a:r>
              <a:rPr lang="sv-SE" sz="1600" dirty="0"/>
              <a:t>Som skyddssökande enligt massflyktsdirektivet (MFD) får du ett uppehållstillståndskort (</a:t>
            </a:r>
            <a:r>
              <a:rPr lang="sv-SE" sz="1600" dirty="0" err="1"/>
              <a:t>UT-kort</a:t>
            </a:r>
            <a:r>
              <a:rPr lang="sv-SE" sz="1600" dirty="0"/>
              <a:t>). </a:t>
            </a:r>
            <a:r>
              <a:rPr lang="sv-SE" sz="1600" dirty="0" smtClean="0"/>
              <a:t/>
            </a:r>
            <a:br>
              <a:rPr lang="sv-SE" sz="1600" dirty="0" smtClean="0"/>
            </a:br>
            <a:r>
              <a:rPr lang="sv-SE" sz="1600" dirty="0" smtClean="0"/>
              <a:t>Ditt </a:t>
            </a:r>
            <a:r>
              <a:rPr lang="sv-SE" sz="1600" dirty="0"/>
              <a:t>tillstånd varar till den 4 mars 2025.  </a:t>
            </a:r>
          </a:p>
          <a:p>
            <a:pPr fontAlgn="base"/>
            <a:r>
              <a:rPr lang="sv-SE" sz="1600" dirty="0" smtClean="0"/>
              <a:t>Meddela din </a:t>
            </a:r>
            <a:r>
              <a:rPr lang="sv-SE" sz="1600" dirty="0"/>
              <a:t>boendeadress till Migrationsverket och </a:t>
            </a:r>
            <a:r>
              <a:rPr lang="sv-SE" sz="1600" dirty="0" smtClean="0"/>
              <a:t>ändra </a:t>
            </a:r>
            <a:r>
              <a:rPr lang="sv-SE" sz="1600" dirty="0"/>
              <a:t>den så fort du flyttar så att du får all din post. </a:t>
            </a:r>
            <a:r>
              <a:rPr lang="sv-SE" sz="1600" dirty="0" smtClean="0"/>
              <a:t>Använd </a:t>
            </a:r>
            <a:r>
              <a:rPr lang="sv-SE" sz="1600" dirty="0"/>
              <a:t>blankett </a:t>
            </a:r>
            <a:r>
              <a:rPr lang="sv-SE" sz="1600" u="sng" dirty="0">
                <a:hlinkClick r:id="rId3"/>
              </a:rPr>
              <a:t>”Adressanmälan/Adressändring”</a:t>
            </a:r>
            <a:r>
              <a:rPr lang="sv-SE" sz="1600" cap="small" dirty="0"/>
              <a:t>. </a:t>
            </a:r>
            <a:r>
              <a:rPr lang="sv-SE" sz="1600" dirty="0" smtClean="0"/>
              <a:t>Manual för </a:t>
            </a:r>
            <a:r>
              <a:rPr lang="sv-SE" sz="1600" u="sng" dirty="0">
                <a:hlinkClick r:id="rId4"/>
              </a:rPr>
              <a:t>hur du fyller i blanketten.</a:t>
            </a:r>
            <a:r>
              <a:rPr lang="sv-SE" sz="1600" dirty="0"/>
              <a:t> </a:t>
            </a:r>
          </a:p>
          <a:p>
            <a:pPr fontAlgn="base"/>
            <a:r>
              <a:rPr lang="sv-SE" sz="1600" dirty="0" smtClean="0"/>
              <a:t>Som skyddssökande enligt massflyktsdirektivet får du automatiskt samordningsnummer.</a:t>
            </a:r>
            <a:r>
              <a:rPr lang="sv-SE" sz="1600" dirty="0"/>
              <a:t> </a:t>
            </a:r>
          </a:p>
          <a:p>
            <a:pPr fontAlgn="base"/>
            <a:r>
              <a:rPr lang="sv-SE" sz="1600" dirty="0"/>
              <a:t>För att du ska kunna få ett samordningsnummer behöver du: </a:t>
            </a:r>
            <a:r>
              <a:rPr lang="sv-SE" sz="1600" dirty="0" smtClean="0"/>
              <a:t/>
            </a:r>
            <a:br>
              <a:rPr lang="sv-SE" sz="1600" dirty="0" smtClean="0"/>
            </a:br>
            <a:r>
              <a:rPr lang="sv-SE" sz="1600" dirty="0" smtClean="0"/>
              <a:t>	&gt; Ett </a:t>
            </a:r>
            <a:r>
              <a:rPr lang="sv-SE" sz="1600" dirty="0"/>
              <a:t>beslut om uppehållstillstånd enligt MFD </a:t>
            </a:r>
            <a:r>
              <a:rPr lang="sv-SE" sz="1600" dirty="0" smtClean="0"/>
              <a:t/>
            </a:r>
            <a:br>
              <a:rPr lang="sv-SE" sz="1600" dirty="0" smtClean="0"/>
            </a:br>
            <a:r>
              <a:rPr lang="sv-SE" sz="1600" dirty="0" smtClean="0"/>
              <a:t>	&gt; Visat </a:t>
            </a:r>
            <a:r>
              <a:rPr lang="sv-SE" sz="1600" dirty="0"/>
              <a:t>giltiga identitetshandlingar i samband med din ansökan </a:t>
            </a:r>
            <a:r>
              <a:rPr lang="sv-SE" sz="1600" dirty="0" smtClean="0"/>
              <a:t/>
            </a:r>
            <a:br>
              <a:rPr lang="sv-SE" sz="1600" dirty="0" smtClean="0"/>
            </a:br>
            <a:r>
              <a:rPr lang="sv-SE" sz="1600" dirty="0" smtClean="0"/>
              <a:t>	&gt; Lämnat </a:t>
            </a:r>
            <a:r>
              <a:rPr lang="sv-SE" sz="1600" dirty="0"/>
              <a:t>fingeravtryck och fotograferats till ditt </a:t>
            </a:r>
            <a:r>
              <a:rPr lang="sv-SE" sz="1600" dirty="0" err="1"/>
              <a:t>UT-kort</a:t>
            </a:r>
            <a:r>
              <a:rPr lang="sv-SE" sz="1600" dirty="0"/>
              <a:t> </a:t>
            </a:r>
            <a:r>
              <a:rPr lang="sv-SE" sz="1600" dirty="0" smtClean="0"/>
              <a:t/>
            </a:r>
            <a:br>
              <a:rPr lang="sv-SE" sz="1600" dirty="0" smtClean="0"/>
            </a:br>
            <a:r>
              <a:rPr lang="sv-SE" sz="1600" dirty="0" smtClean="0"/>
              <a:t> 	&gt; Meddelat </a:t>
            </a:r>
            <a:r>
              <a:rPr lang="sv-SE" sz="1600" dirty="0"/>
              <a:t>en mer varaktig hemadress till Migrationsverket </a:t>
            </a:r>
          </a:p>
          <a:p>
            <a:pPr fontAlgn="base"/>
            <a:r>
              <a:rPr lang="sv-SE" sz="1600" dirty="0"/>
              <a:t>Du som har fått uppehållstillstånd enligt MFD och är över 16 år har rätt att arbeta i Sverige. </a:t>
            </a:r>
          </a:p>
          <a:p>
            <a:pPr fontAlgn="base"/>
            <a:r>
              <a:rPr lang="sv-SE" sz="1600" dirty="0"/>
              <a:t>Mer information om vad som gäller för dig med uppehållstillstånd enligt MDF finns på </a:t>
            </a:r>
            <a:r>
              <a:rPr lang="sv-SE" sz="1600" dirty="0" smtClean="0"/>
              <a:t/>
            </a:r>
            <a:br>
              <a:rPr lang="sv-SE" sz="1600" dirty="0" smtClean="0"/>
            </a:br>
            <a:r>
              <a:rPr lang="sv-SE" sz="1600" u="sng" dirty="0" smtClean="0">
                <a:hlinkClick r:id="rId5"/>
              </a:rPr>
              <a:t>Migrationsverkets </a:t>
            </a:r>
            <a:r>
              <a:rPr lang="sv-SE" sz="1600" u="sng" dirty="0">
                <a:hlinkClick r:id="rId5"/>
              </a:rPr>
              <a:t>hemsida</a:t>
            </a:r>
            <a:r>
              <a:rPr lang="sv-SE" sz="1600" dirty="0"/>
              <a:t>. Informationen finns på ukrainska, ryska och engelska.</a:t>
            </a:r>
            <a:r>
              <a:rPr lang="sv-SE" sz="1200" dirty="0"/>
              <a:t> </a:t>
            </a:r>
          </a:p>
        </p:txBody>
      </p:sp>
      <p:pic>
        <p:nvPicPr>
          <p:cNvPr id="10" name="Bildobjekt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94944" y="77233"/>
            <a:ext cx="2811431" cy="1273101"/>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6301648" y="80610"/>
            <a:ext cx="5409282" cy="6232475"/>
          </a:xfrm>
          <a:prstGeom prst="rect">
            <a:avLst/>
          </a:prstGeom>
          <a:noFill/>
        </p:spPr>
        <p:txBody>
          <a:bodyPr wrap="square" rtlCol="0">
            <a:spAutoFit/>
          </a:bodyPr>
          <a:lstStyle/>
          <a:p>
            <a:pPr fontAlgn="base"/>
            <a:r>
              <a:rPr lang="sv-SE" sz="1050" dirty="0" smtClean="0"/>
              <a:t>Blankett</a:t>
            </a:r>
            <a:r>
              <a:rPr lang="sv-SE" sz="1050" dirty="0"/>
              <a:t>, Anställning av utlänning (SKV 1160): </a:t>
            </a:r>
            <a:r>
              <a:rPr lang="sv-SE" sz="1050" u="sng" dirty="0">
                <a:hlinkClick r:id="rId2"/>
              </a:rPr>
              <a:t>https://skatteverket.se/foretag/etjansterochblanketter/blanketterbroschyrer/blanketter/info/1160.4.64a656d113f4c759701233.html</a:t>
            </a:r>
            <a:r>
              <a:rPr lang="sv-SE" sz="1050" dirty="0"/>
              <a:t> </a:t>
            </a:r>
          </a:p>
          <a:p>
            <a:pPr fontAlgn="base"/>
            <a:r>
              <a:rPr lang="sv-SE" sz="1050" dirty="0"/>
              <a:t>Mer information om kollektivavtal: </a:t>
            </a:r>
            <a:r>
              <a:rPr lang="sv-SE" sz="1050" u="sng" dirty="0">
                <a:hlinkClick r:id="rId3"/>
              </a:rPr>
              <a:t>https://www.fackförbund.com/vanliga-fragor/vad-ar-ett-kollektivavtal</a:t>
            </a:r>
            <a:r>
              <a:rPr lang="sv-SE" sz="1050" dirty="0"/>
              <a:t> </a:t>
            </a:r>
          </a:p>
          <a:p>
            <a:pPr fontAlgn="base"/>
            <a:r>
              <a:rPr lang="sv-SE" sz="1050" dirty="0"/>
              <a:t>Att bli kund i en svensk bank: </a:t>
            </a:r>
            <a:r>
              <a:rPr lang="sv-SE" sz="1050" u="sng" dirty="0">
                <a:hlinkClick r:id="rId4"/>
              </a:rPr>
              <a:t>https://www.swedishbankers.se/foer-bankkunder/att-bli-bankkund/att-bli-bankkund/</a:t>
            </a:r>
            <a:r>
              <a:rPr lang="sv-SE" sz="1050" dirty="0"/>
              <a:t> </a:t>
            </a:r>
          </a:p>
          <a:p>
            <a:pPr fontAlgn="base"/>
            <a:r>
              <a:rPr lang="sv-SE" sz="1050" dirty="0"/>
              <a:t>Därför måste banken ställa frågor: </a:t>
            </a:r>
            <a:r>
              <a:rPr lang="sv-SE" sz="1050" u="sng" dirty="0">
                <a:hlinkClick r:id="rId5"/>
              </a:rPr>
              <a:t>https://www.swedishbankers.se/foer-bankkunder/penningtvaett/daerfoer-maaste-banken-staella-fraagor/</a:t>
            </a:r>
            <a:r>
              <a:rPr lang="sv-SE" sz="1050" dirty="0"/>
              <a:t> </a:t>
            </a:r>
          </a:p>
          <a:p>
            <a:pPr fontAlgn="base"/>
            <a:r>
              <a:rPr lang="sv-SE" sz="1050" dirty="0" smtClean="0"/>
              <a:t>ARN (Allmänna reklamationsnämnden): </a:t>
            </a:r>
            <a:r>
              <a:rPr lang="sv-SE" sz="1050" u="sng" dirty="0" smtClean="0">
                <a:hlinkClick r:id="rId6"/>
              </a:rPr>
              <a:t>https://www.arn.se/</a:t>
            </a:r>
            <a:r>
              <a:rPr lang="sv-SE" sz="1050" dirty="0" smtClean="0"/>
              <a:t> </a:t>
            </a:r>
            <a:br>
              <a:rPr lang="sv-SE" sz="1050" dirty="0" smtClean="0"/>
            </a:br>
            <a:r>
              <a:rPr lang="sv-SE" sz="1050" dirty="0" smtClean="0"/>
              <a:t>Betala för ditt boende/Om du tjänar pengar: </a:t>
            </a:r>
            <a:r>
              <a:rPr lang="sv-SE" sz="1050" dirty="0" smtClean="0">
                <a:hlinkClick r:id="rId7"/>
              </a:rPr>
              <a:t>https://www.migrationsverket.se/Privatpersoner/Skydd-enligt-massflyktsdirektivet/Boende/Sa-mycket-ska-du-betala-for-boendet.html</a:t>
            </a:r>
            <a:r>
              <a:rPr lang="sv-SE" sz="1050" dirty="0"/>
              <a:t/>
            </a:r>
            <a:br>
              <a:rPr lang="sv-SE" sz="1050" dirty="0"/>
            </a:br>
            <a:r>
              <a:rPr lang="sv-SE" sz="1050" dirty="0"/>
              <a:t>Dagersättning: </a:t>
            </a:r>
            <a:r>
              <a:rPr lang="sv-SE" sz="1050" dirty="0">
                <a:hlinkClick r:id="rId8"/>
              </a:rPr>
              <a:t>https://</a:t>
            </a:r>
            <a:r>
              <a:rPr lang="sv-SE" sz="1050" dirty="0" smtClean="0">
                <a:hlinkClick r:id="rId8"/>
              </a:rPr>
              <a:t>www.migrationsverket.se/Privatpersoner/Skydd-enligt-massflyktsdirektivet/Ekonomiskt-stod.html</a:t>
            </a:r>
            <a:r>
              <a:rPr lang="sv-SE" sz="1050" dirty="0" smtClean="0"/>
              <a:t/>
            </a:r>
            <a:br>
              <a:rPr lang="sv-SE" sz="1050" dirty="0" smtClean="0"/>
            </a:br>
            <a:r>
              <a:rPr lang="sv-SE" sz="1050" dirty="0" smtClean="0"/>
              <a:t>Riksnormen </a:t>
            </a:r>
            <a:r>
              <a:rPr lang="sv-SE" sz="1050" dirty="0"/>
              <a:t>för försörjningsstöd: </a:t>
            </a:r>
            <a:r>
              <a:rPr lang="sv-SE" sz="1050" dirty="0">
                <a:hlinkClick r:id="rId9"/>
              </a:rPr>
              <a:t>https://www.socialstyrelsen.se/kunskapsstod-och-regler/omraden/ekonomiskt-bistand/riksnormen</a:t>
            </a:r>
            <a:r>
              <a:rPr lang="sv-SE" sz="1050" dirty="0" smtClean="0">
                <a:hlinkClick r:id="rId9"/>
              </a:rPr>
              <a:t>/</a:t>
            </a:r>
            <a:r>
              <a:rPr lang="sv-SE" sz="1050" dirty="0" smtClean="0"/>
              <a:t/>
            </a:r>
            <a:br>
              <a:rPr lang="sv-SE" sz="1050" dirty="0" smtClean="0"/>
            </a:br>
            <a:r>
              <a:rPr lang="sv-SE" sz="1050" dirty="0" smtClean="0"/>
              <a:t>Hjälp att räkna ut: </a:t>
            </a:r>
            <a:r>
              <a:rPr lang="sv-SE" sz="1050" dirty="0">
                <a:hlinkClick r:id="rId10"/>
              </a:rPr>
              <a:t>https://www.socialstyrelsen.se/kunskapsstod-och-regler/omraden/ekonomiskt-bistand/provberakning-ekonomiskt-bistand</a:t>
            </a:r>
            <a:r>
              <a:rPr lang="sv-SE" sz="1050" dirty="0" smtClean="0">
                <a:hlinkClick r:id="rId10"/>
              </a:rPr>
              <a:t>/</a:t>
            </a:r>
            <a:endParaRPr lang="sv-SE" sz="1050" dirty="0" smtClean="0"/>
          </a:p>
          <a:p>
            <a:pPr fontAlgn="base"/>
            <a:r>
              <a:rPr lang="sv-SE" sz="1050" dirty="0" smtClean="0"/>
              <a:t>Försäkringsbolaget </a:t>
            </a:r>
            <a:r>
              <a:rPr lang="sv-SE" sz="1050" dirty="0"/>
              <a:t>Folksam: </a:t>
            </a:r>
            <a:r>
              <a:rPr lang="sv-SE" sz="1050" u="sng" dirty="0">
                <a:hlinkClick r:id="rId11"/>
              </a:rPr>
              <a:t>https://www.folksam.se/kundservice</a:t>
            </a:r>
            <a:r>
              <a:rPr lang="sv-SE" sz="1050" dirty="0"/>
              <a:t> </a:t>
            </a:r>
          </a:p>
          <a:p>
            <a:pPr fontAlgn="base"/>
            <a:r>
              <a:rPr lang="sv-SE" sz="1050" dirty="0"/>
              <a:t>Många olika fackförbund: </a:t>
            </a:r>
            <a:r>
              <a:rPr lang="sv-SE" sz="1050" u="sng" dirty="0">
                <a:hlinkClick r:id="rId12"/>
              </a:rPr>
              <a:t>https://www.fackförbund.com/alla-f%C3%B6retag</a:t>
            </a:r>
            <a:r>
              <a:rPr lang="sv-SE" sz="1050" dirty="0"/>
              <a:t> </a:t>
            </a:r>
          </a:p>
          <a:p>
            <a:pPr fontAlgn="base"/>
            <a:r>
              <a:rPr lang="sv-SE" sz="1050" dirty="0"/>
              <a:t>Polisens hemsida, utdrag ur belastningsregistret: </a:t>
            </a:r>
            <a:r>
              <a:rPr lang="sv-SE" sz="1050" u="sng" dirty="0">
                <a:hlinkClick r:id="rId13"/>
              </a:rPr>
              <a:t>https://polisen.se/tjanster-tillstand/belastningsregistret/</a:t>
            </a:r>
            <a:r>
              <a:rPr lang="sv-SE" sz="1050" dirty="0"/>
              <a:t> </a:t>
            </a:r>
          </a:p>
          <a:p>
            <a:pPr fontAlgn="base"/>
            <a:r>
              <a:rPr lang="sv-SE" sz="1050" dirty="0"/>
              <a:t>Universitets- och Högskolerådets (UHR) bedömningstjänst: </a:t>
            </a:r>
            <a:r>
              <a:rPr lang="sv-SE" sz="1050" u="sng" dirty="0">
                <a:hlinkClick r:id="rId14"/>
              </a:rPr>
              <a:t>https://www.uhr.se/bedomning-av-utlandsk-utbildning/bedomningstjanst/</a:t>
            </a:r>
            <a:r>
              <a:rPr lang="sv-SE" sz="1050" dirty="0"/>
              <a:t> </a:t>
            </a:r>
          </a:p>
          <a:p>
            <a:pPr fontAlgn="base"/>
            <a:r>
              <a:rPr lang="sv-SE" sz="1050" dirty="0"/>
              <a:t>Ansöka om ett utlåtande: </a:t>
            </a:r>
            <a:r>
              <a:rPr lang="sv-SE" sz="1050" u="sng" dirty="0">
                <a:hlinkClick r:id="rId15"/>
              </a:rPr>
              <a:t>https://www.uhr.se/bedomning-av-utlandsk-utbildning/ansokan/</a:t>
            </a:r>
            <a:r>
              <a:rPr lang="sv-SE" sz="1050" dirty="0"/>
              <a:t> </a:t>
            </a:r>
          </a:p>
          <a:p>
            <a:pPr fontAlgn="base"/>
            <a:r>
              <a:rPr lang="sv-SE" sz="1050" dirty="0"/>
              <a:t>Lista över reglerade yrken: </a:t>
            </a:r>
            <a:r>
              <a:rPr lang="sv-SE" sz="1050" u="sng" dirty="0">
                <a:hlinkClick r:id="rId16"/>
              </a:rPr>
              <a:t>https://www.uhr.se/internationella-mojligheter/arbeta-inom-ett-reglerat-yrke/radgivningscentrum/reglerad-utbildning/</a:t>
            </a:r>
            <a:r>
              <a:rPr lang="sv-SE" sz="1050" dirty="0"/>
              <a:t> </a:t>
            </a:r>
          </a:p>
          <a:p>
            <a:pPr fontAlgn="base"/>
            <a:r>
              <a:rPr lang="sv-SE" sz="1050" dirty="0" err="1"/>
              <a:t>UHRs</a:t>
            </a:r>
            <a:r>
              <a:rPr lang="sv-SE" sz="1050" dirty="0"/>
              <a:t> rådgivningscentrum för reglerade yrken: </a:t>
            </a:r>
            <a:r>
              <a:rPr lang="sv-SE" sz="1050" u="sng" dirty="0">
                <a:hlinkClick r:id="rId17"/>
              </a:rPr>
              <a:t>https://www.uhr.se/internationella-mojligheter/arbeta-inom-ett-reglerat-yrke/radgivningscentrum/</a:t>
            </a:r>
            <a:r>
              <a:rPr lang="sv-SE" sz="1050" dirty="0"/>
              <a:t> </a:t>
            </a:r>
          </a:p>
          <a:p>
            <a:pPr fontAlgn="base"/>
            <a:r>
              <a:rPr lang="sv-SE" sz="1050" u="sng" dirty="0">
                <a:hlinkClick r:id="rId18"/>
              </a:rPr>
              <a:t>www.antagning.se</a:t>
            </a:r>
            <a:r>
              <a:rPr lang="sv-SE" sz="1050" dirty="0"/>
              <a:t> </a:t>
            </a:r>
          </a:p>
          <a:p>
            <a:pPr fontAlgn="base"/>
            <a:r>
              <a:rPr lang="sv-SE" sz="1050" dirty="0"/>
              <a:t>A-kassor: </a:t>
            </a:r>
            <a:r>
              <a:rPr lang="sv-SE" sz="1050" u="sng" dirty="0">
                <a:hlinkClick r:id="rId19"/>
              </a:rPr>
              <a:t>http://www.sverigesakassor.se/</a:t>
            </a:r>
            <a:r>
              <a:rPr lang="sv-SE" sz="1050" dirty="0"/>
              <a:t> </a:t>
            </a:r>
          </a:p>
          <a:p>
            <a:pPr fontAlgn="base"/>
            <a:r>
              <a:rPr lang="sv-SE" sz="1050" dirty="0"/>
              <a:t>Grundvillkor, läs mer här: </a:t>
            </a:r>
            <a:r>
              <a:rPr lang="sv-SE" sz="1050" u="sng" dirty="0">
                <a:hlinkClick r:id="rId20"/>
              </a:rPr>
              <a:t>https://www.alfakassan.se/Ersattning</a:t>
            </a:r>
            <a:r>
              <a:rPr lang="sv-SE" sz="1050" dirty="0"/>
              <a:t> </a:t>
            </a:r>
          </a:p>
          <a:p>
            <a:pPr fontAlgn="base"/>
            <a:r>
              <a:rPr lang="sv-SE" sz="1050" dirty="0"/>
              <a:t>Försäkringskassans hemsida: </a:t>
            </a:r>
            <a:r>
              <a:rPr lang="sv-SE" sz="1050" u="sng" dirty="0">
                <a:hlinkClick r:id="rId21"/>
              </a:rPr>
              <a:t>https://www.forsakringskassan.se/privatperson/flytta-till-arbeta-studera-eller-nyanland-i-sverige/nyanland-i-sverige/fatt-uppehallstillstand-i-sverige/nar-du-har-fatt-uppehallstillstand-i-sverige</a:t>
            </a:r>
            <a:r>
              <a:rPr lang="sv-SE" sz="1050" dirty="0"/>
              <a:t> </a:t>
            </a:r>
          </a:p>
          <a:p>
            <a:pPr fontAlgn="base"/>
            <a:r>
              <a:rPr lang="sv-SE" sz="1050" dirty="0"/>
              <a:t> </a:t>
            </a:r>
            <a:endParaRPr lang="sv-SE" sz="1050" dirty="0"/>
          </a:p>
        </p:txBody>
      </p:sp>
      <p:sp>
        <p:nvSpPr>
          <p:cNvPr id="4" name="textruta 3"/>
          <p:cNvSpPr txBox="1"/>
          <p:nvPr/>
        </p:nvSpPr>
        <p:spPr>
          <a:xfrm>
            <a:off x="253387" y="80610"/>
            <a:ext cx="5794872" cy="6155531"/>
          </a:xfrm>
          <a:prstGeom prst="rect">
            <a:avLst/>
          </a:prstGeom>
          <a:noFill/>
        </p:spPr>
        <p:txBody>
          <a:bodyPr wrap="square" rtlCol="0">
            <a:spAutoFit/>
          </a:bodyPr>
          <a:lstStyle/>
          <a:p>
            <a:pPr fontAlgn="base"/>
            <a:r>
              <a:rPr lang="sv-SE" sz="1100" b="1" cap="small" dirty="0" smtClean="0"/>
              <a:t>HELA LÄNKAR</a:t>
            </a:r>
            <a:r>
              <a:rPr lang="sv-SE" sz="1100" b="1" dirty="0"/>
              <a:t> </a:t>
            </a:r>
          </a:p>
          <a:p>
            <a:pPr fontAlgn="base"/>
            <a:r>
              <a:rPr lang="sv-SE" sz="1100" dirty="0"/>
              <a:t>Migrationsverkets blankett ”Adressanmälan/Adressändring”: </a:t>
            </a:r>
            <a:r>
              <a:rPr lang="sv-SE" sz="1100" u="sng" dirty="0">
                <a:hlinkClick r:id="rId22"/>
              </a:rPr>
              <a:t>https://www.migrationsverket.se/download/18.6f22e3491708b85db6e4072/1650450543387/Adressanmalan_andring_Mot93_sv.pdf</a:t>
            </a:r>
            <a:r>
              <a:rPr lang="sv-SE" sz="1100" dirty="0"/>
              <a:t> </a:t>
            </a:r>
          </a:p>
          <a:p>
            <a:pPr fontAlgn="base"/>
            <a:r>
              <a:rPr lang="sv-SE" sz="1100" dirty="0"/>
              <a:t>Hur du fyller i blanketten: </a:t>
            </a:r>
            <a:r>
              <a:rPr lang="sv-SE" sz="1100" u="sng" dirty="0">
                <a:hlinkClick r:id="rId23"/>
              </a:rPr>
              <a:t>https://www.migrationsverket.se/Privatpersoner/Skydd-enligt-massflyktsdirektivet/Efter-beslut-om-uppehallstillstand-enligt-massflyktsdirektivet/Sa-har-fyller-du-i-blanketten-Adressandring-Mot-93.html</a:t>
            </a:r>
            <a:r>
              <a:rPr lang="sv-SE" sz="1100" dirty="0"/>
              <a:t> </a:t>
            </a:r>
          </a:p>
          <a:p>
            <a:pPr fontAlgn="base"/>
            <a:r>
              <a:rPr lang="sv-SE" sz="1100" dirty="0"/>
              <a:t>Migrationsverkets hemsida: </a:t>
            </a:r>
            <a:r>
              <a:rPr lang="sv-SE" sz="1100" u="sng" dirty="0">
                <a:hlinkClick r:id="rId24"/>
              </a:rPr>
              <a:t>https://www.migrationsverket.se/Privatpersoner/Skydd-enligt-massflyktsdirektivet/Efter-beslut-om-uppehallstillstand-enligt-massflyktsdirektivet.html</a:t>
            </a:r>
            <a:r>
              <a:rPr lang="sv-SE" sz="1100" dirty="0"/>
              <a:t> </a:t>
            </a:r>
          </a:p>
          <a:p>
            <a:pPr fontAlgn="base"/>
            <a:r>
              <a:rPr lang="sv-SE" sz="1100" dirty="0"/>
              <a:t>Skatteverkets blankett för att meddela adressändring: </a:t>
            </a:r>
            <a:r>
              <a:rPr lang="sv-SE" sz="1100" u="sng" dirty="0">
                <a:hlinkClick r:id="rId25"/>
              </a:rPr>
              <a:t>https://skatteverket.se/privat/etjansterochblanketter/blanketterbroschyrer/blanketter/info/7542.4.339cd9fe17d1714c07714f1.html</a:t>
            </a:r>
            <a:r>
              <a:rPr lang="sv-SE" sz="1100" dirty="0"/>
              <a:t> </a:t>
            </a:r>
          </a:p>
          <a:p>
            <a:pPr fontAlgn="base"/>
            <a:r>
              <a:rPr lang="sv-SE" sz="1100" dirty="0"/>
              <a:t>Mer information om samordningsnummer: </a:t>
            </a:r>
            <a:r>
              <a:rPr lang="sv-SE" sz="1100" u="sng" dirty="0">
                <a:hlinkClick r:id="rId26"/>
              </a:rPr>
              <a:t>https://skatteverket.se/privat/folkbokforing/flyttatillsverige/informationtilldigsomkommertillsverigefranukraina.4.1657ce2817f5a993c3a2b8.html</a:t>
            </a:r>
            <a:r>
              <a:rPr lang="sv-SE" sz="1100" dirty="0"/>
              <a:t> </a:t>
            </a:r>
          </a:p>
          <a:p>
            <a:pPr fontAlgn="base"/>
            <a:r>
              <a:rPr lang="sv-SE" sz="1100" dirty="0"/>
              <a:t>Arbetsförmedlingen: </a:t>
            </a:r>
            <a:r>
              <a:rPr lang="sv-SE" sz="1100" u="sng" dirty="0">
                <a:hlinkClick r:id="rId27"/>
              </a:rPr>
              <a:t>https://arbetsformedlingen.se/other-languages/ukrainska-ukrainska/svenska/ar-du-fran-ukraina</a:t>
            </a:r>
            <a:r>
              <a:rPr lang="sv-SE" sz="1100" dirty="0"/>
              <a:t> </a:t>
            </a:r>
          </a:p>
          <a:p>
            <a:pPr fontAlgn="base"/>
            <a:r>
              <a:rPr lang="sv-SE" sz="1100" dirty="0"/>
              <a:t>Servicekontor (statens servicecenter): </a:t>
            </a:r>
            <a:r>
              <a:rPr lang="sv-SE" sz="1100" u="sng" dirty="0">
                <a:hlinkClick r:id="rId28"/>
              </a:rPr>
              <a:t>https://www.statenssc.se/besok-servicekontor?filter=all#Varaservicekontor</a:t>
            </a:r>
            <a:r>
              <a:rPr lang="sv-SE" sz="1100" dirty="0"/>
              <a:t> </a:t>
            </a:r>
          </a:p>
          <a:p>
            <a:pPr fontAlgn="base"/>
            <a:r>
              <a:rPr lang="sv-SE" sz="1100" dirty="0"/>
              <a:t>Platsbanken: </a:t>
            </a:r>
            <a:r>
              <a:rPr lang="sv-SE" sz="1100" u="sng" dirty="0">
                <a:hlinkClick r:id="rId29"/>
              </a:rPr>
              <a:t>https://arbetsformedlingen.se/platsbanken/</a:t>
            </a:r>
            <a:r>
              <a:rPr lang="sv-SE" sz="1100" dirty="0"/>
              <a:t> </a:t>
            </a:r>
          </a:p>
          <a:p>
            <a:pPr fontAlgn="base"/>
            <a:r>
              <a:rPr lang="sv-SE" sz="1100" dirty="0"/>
              <a:t>Samlad information till arbetssökande med uppehållstillstånd enligt MFD: </a:t>
            </a:r>
            <a:r>
              <a:rPr lang="sv-SE" sz="1100" u="sng" dirty="0">
                <a:hlinkClick r:id="rId27"/>
              </a:rPr>
              <a:t>https://arbetsformedlingen.se/other-languages/ukrainska-ukrainska/svenska/ar-du-fran-ukraina</a:t>
            </a:r>
            <a:r>
              <a:rPr lang="sv-SE" sz="1100" dirty="0"/>
              <a:t> </a:t>
            </a:r>
          </a:p>
          <a:p>
            <a:pPr fontAlgn="base"/>
            <a:r>
              <a:rPr lang="sv-SE" sz="1100" dirty="0"/>
              <a:t>Rättigheter, skyldigheter, lön och förmåner för arbetstagare på den svenska arbetsmarknaden: </a:t>
            </a:r>
            <a:r>
              <a:rPr lang="sv-SE" sz="1100" u="sng" dirty="0">
                <a:hlinkClick r:id="rId30"/>
              </a:rPr>
              <a:t>https://arbetsformedlingen.se/for-arbetssokande/arbeta-i-sverige</a:t>
            </a:r>
            <a:r>
              <a:rPr lang="sv-SE" sz="1100" dirty="0"/>
              <a:t> </a:t>
            </a:r>
          </a:p>
          <a:p>
            <a:pPr fontAlgn="base"/>
            <a:r>
              <a:rPr lang="sv-SE" sz="1100" dirty="0"/>
              <a:t>Arbetsförmedlingen Play: </a:t>
            </a:r>
            <a:r>
              <a:rPr lang="sv-SE" sz="1100" u="sng" dirty="0">
                <a:hlinkClick r:id="rId31"/>
              </a:rPr>
              <a:t>https://arbetsformedlingen.se/play</a:t>
            </a:r>
            <a:r>
              <a:rPr lang="sv-SE" sz="1100" dirty="0"/>
              <a:t> </a:t>
            </a:r>
          </a:p>
          <a:p>
            <a:pPr fontAlgn="base"/>
            <a:r>
              <a:rPr lang="sv-SE" sz="1100" dirty="0"/>
              <a:t>Starta företag, </a:t>
            </a:r>
            <a:r>
              <a:rPr lang="sv-SE" sz="1100" dirty="0" err="1"/>
              <a:t>Working</a:t>
            </a:r>
            <a:r>
              <a:rPr lang="sv-SE" sz="1100" dirty="0"/>
              <a:t> in Sweden: </a:t>
            </a:r>
            <a:r>
              <a:rPr lang="sv-SE" sz="1100" u="sng" dirty="0">
                <a:hlinkClick r:id="rId32"/>
              </a:rPr>
              <a:t>http://www.workinginsweden.se/</a:t>
            </a:r>
            <a:r>
              <a:rPr lang="sv-SE" sz="1100" dirty="0"/>
              <a:t> </a:t>
            </a:r>
          </a:p>
          <a:p>
            <a:pPr fontAlgn="base"/>
            <a:r>
              <a:rPr lang="sv-SE" sz="1100" dirty="0"/>
              <a:t>Blankett, Preliminär A-skatt till Skatteverket (SKV 4402): </a:t>
            </a:r>
            <a:r>
              <a:rPr lang="sv-SE" sz="1100" u="sng" dirty="0">
                <a:hlinkClick r:id="rId33"/>
              </a:rPr>
              <a:t>https://www.skatteverket.se/privat/etjansterochblanketter/allaetjanster/tjanster/anmalanompreliminaraskatt.4.1c68351d170ce55452745ca.html</a:t>
            </a:r>
            <a:r>
              <a:rPr lang="sv-SE" sz="1100" dirty="0"/>
              <a:t> </a:t>
            </a:r>
          </a:p>
          <a:p>
            <a:pPr fontAlgn="base"/>
            <a:r>
              <a:rPr lang="sv-SE" sz="1100" dirty="0"/>
              <a:t>Starta företag, verksamt.se: </a:t>
            </a:r>
            <a:r>
              <a:rPr lang="sv-SE" sz="1100" u="sng" dirty="0">
                <a:hlinkClick r:id="rId34"/>
              </a:rPr>
              <a:t>www.verksamt.se</a:t>
            </a:r>
            <a:r>
              <a:rPr lang="sv-SE" sz="1100" dirty="0"/>
              <a:t> </a:t>
            </a:r>
            <a:r>
              <a:rPr lang="sv-SE" sz="1100" dirty="0" smtClean="0"/>
              <a:t/>
            </a:r>
            <a:br>
              <a:rPr lang="sv-SE" sz="1100" dirty="0" smtClean="0"/>
            </a:br>
            <a:r>
              <a:rPr lang="sv-SE" sz="1100" dirty="0"/>
              <a:t>Arbetsmarknadsinsatser: </a:t>
            </a:r>
            <a:r>
              <a:rPr lang="sv-SE" sz="1100" u="sng" dirty="0">
                <a:hlinkClick r:id="rId35"/>
              </a:rPr>
              <a:t>https://arbetsformedlingen.se/for-arbetsgivare/anstallningsstod/anstall-med-ekonomiskt-stod</a:t>
            </a:r>
            <a:r>
              <a:rPr lang="sv-SE" sz="1100" dirty="0"/>
              <a:t> </a:t>
            </a:r>
          </a:p>
          <a:p>
            <a:pPr fontAlgn="base"/>
            <a:r>
              <a:rPr lang="sv-SE" sz="1100" dirty="0"/>
              <a:t>Mer om dina rättigheter som arbetstagare här: </a:t>
            </a:r>
            <a:r>
              <a:rPr lang="sv-SE" sz="1100" u="sng" dirty="0">
                <a:hlinkClick r:id="rId36"/>
              </a:rPr>
              <a:t>https://arbetsformedlingen.se/for-arbetssokande/arbeta-i-sverige/rattigheter-och-skyldigheter</a:t>
            </a:r>
            <a:r>
              <a:rPr lang="sv-SE" sz="1100" dirty="0"/>
              <a:t> </a:t>
            </a:r>
          </a:p>
          <a:p>
            <a:pPr fontAlgn="base"/>
            <a:endParaRPr lang="sv-SE" sz="1100" dirty="0"/>
          </a:p>
          <a:p>
            <a:endParaRPr lang="sv-SE" sz="1100" dirty="0"/>
          </a:p>
        </p:txBody>
      </p:sp>
    </p:spTree>
    <p:extLst>
      <p:ext uri="{BB962C8B-B14F-4D97-AF65-F5344CB8AC3E}">
        <p14:creationId xmlns:p14="http://schemas.microsoft.com/office/powerpoint/2010/main" val="304365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p:cNvSpPr txBox="1">
            <a:spLocks noGrp="1"/>
          </p:cNvSpPr>
          <p:nvPr>
            <p:ph type="title"/>
          </p:nvPr>
        </p:nvSpPr>
        <p:spPr/>
        <p:txBody>
          <a:bodyPr/>
          <a:lstStyle/>
          <a:p>
            <a:pPr lvl="0"/>
            <a:r>
              <a:rPr lang="sv-SE" dirty="0" smtClean="0"/>
              <a:t>Skatteverket</a:t>
            </a:r>
            <a:endParaRPr lang="sv-SE" dirty="0">
              <a:latin typeface="Calibri"/>
            </a:endParaRPr>
          </a:p>
        </p:txBody>
      </p:sp>
      <p:sp>
        <p:nvSpPr>
          <p:cNvPr id="6" name="Platshållare för innehåll 2"/>
          <p:cNvSpPr txBox="1">
            <a:spLocks noGrp="1"/>
          </p:cNvSpPr>
          <p:nvPr>
            <p:ph type="body" idx="4294967295"/>
          </p:nvPr>
        </p:nvSpPr>
        <p:spPr>
          <a:xfrm>
            <a:off x="838203" y="1690688"/>
            <a:ext cx="8071880" cy="4279584"/>
          </a:xfrm>
        </p:spPr>
        <p:txBody>
          <a:bodyPr>
            <a:noAutofit/>
          </a:bodyPr>
          <a:lstStyle/>
          <a:p>
            <a:pPr fontAlgn="base"/>
            <a:r>
              <a:rPr lang="sv-SE" sz="1600" dirty="0"/>
              <a:t>Det är Skatteverket som utfärdar samordningsnummer. </a:t>
            </a:r>
          </a:p>
          <a:p>
            <a:pPr fontAlgn="base"/>
            <a:r>
              <a:rPr lang="sv-SE" sz="1600" dirty="0"/>
              <a:t>Migrationsverket begär ut ett samordningsnummer till dig och </a:t>
            </a:r>
            <a:r>
              <a:rPr lang="sv-SE" sz="1600" dirty="0" smtClean="0"/>
              <a:t/>
            </a:r>
            <a:br>
              <a:rPr lang="sv-SE" sz="1600" dirty="0" smtClean="0"/>
            </a:br>
            <a:r>
              <a:rPr lang="sv-SE" sz="1600" dirty="0" smtClean="0"/>
              <a:t>du </a:t>
            </a:r>
            <a:r>
              <a:rPr lang="sv-SE" sz="1600" dirty="0"/>
              <a:t>behöver inte besöka ett servicekontor själv. </a:t>
            </a:r>
          </a:p>
          <a:p>
            <a:pPr fontAlgn="base"/>
            <a:r>
              <a:rPr lang="sv-SE" sz="1600" dirty="0"/>
              <a:t>Det kan ta några veckor efter att du fått ditt uppehållstillstånd innan du </a:t>
            </a:r>
            <a:r>
              <a:rPr lang="sv-SE" sz="1600" dirty="0" smtClean="0"/>
              <a:t/>
            </a:r>
            <a:br>
              <a:rPr lang="sv-SE" sz="1600" dirty="0" smtClean="0"/>
            </a:br>
            <a:r>
              <a:rPr lang="sv-SE" sz="1600" dirty="0" smtClean="0"/>
              <a:t>får </a:t>
            </a:r>
            <a:r>
              <a:rPr lang="sv-SE" sz="1600" dirty="0"/>
              <a:t>ditt samordningsnummer. </a:t>
            </a:r>
          </a:p>
          <a:p>
            <a:pPr fontAlgn="base"/>
            <a:r>
              <a:rPr lang="sv-SE" sz="1600" dirty="0"/>
              <a:t>När du fått ditt samordningsnummer måste du meddela </a:t>
            </a:r>
            <a:r>
              <a:rPr lang="sv-SE" sz="1600" i="1" dirty="0"/>
              <a:t>både</a:t>
            </a:r>
            <a:r>
              <a:rPr lang="sv-SE" sz="1600" dirty="0"/>
              <a:t> Migrationsverket </a:t>
            </a:r>
            <a:r>
              <a:rPr lang="sv-SE" sz="1600" dirty="0" smtClean="0"/>
              <a:t/>
            </a:r>
            <a:br>
              <a:rPr lang="sv-SE" sz="1600" dirty="0" smtClean="0"/>
            </a:br>
            <a:r>
              <a:rPr lang="sv-SE" sz="1600" dirty="0" smtClean="0"/>
              <a:t>och </a:t>
            </a:r>
            <a:r>
              <a:rPr lang="sv-SE" sz="1600" dirty="0"/>
              <a:t>Skatteverket om du byter adress. </a:t>
            </a:r>
            <a:r>
              <a:rPr lang="sv-SE" sz="1600" dirty="0" smtClean="0"/>
              <a:t/>
            </a:r>
            <a:br>
              <a:rPr lang="sv-SE" sz="1600" dirty="0" smtClean="0"/>
            </a:br>
            <a:r>
              <a:rPr lang="sv-SE" sz="1600" u="sng" dirty="0" smtClean="0">
                <a:hlinkClick r:id="rId3"/>
              </a:rPr>
              <a:t>Skatteverkets </a:t>
            </a:r>
            <a:r>
              <a:rPr lang="sv-SE" sz="1600" u="sng" dirty="0">
                <a:hlinkClick r:id="rId3"/>
              </a:rPr>
              <a:t>blankett för att meddela adressändring finns här</a:t>
            </a:r>
            <a:r>
              <a:rPr lang="sv-SE" sz="1600" dirty="0"/>
              <a:t>.  </a:t>
            </a:r>
          </a:p>
          <a:p>
            <a:pPr fontAlgn="base"/>
            <a:r>
              <a:rPr lang="sv-SE" sz="1600" dirty="0"/>
              <a:t>Väljer du att lämna Sverige ska du kontakta </a:t>
            </a:r>
            <a:r>
              <a:rPr lang="sv-SE" sz="1600" dirty="0" smtClean="0"/>
              <a:t>både Migrationsverket </a:t>
            </a:r>
            <a:br>
              <a:rPr lang="sv-SE" sz="1600" dirty="0" smtClean="0"/>
            </a:br>
            <a:r>
              <a:rPr lang="sv-SE" sz="1600" dirty="0" smtClean="0"/>
              <a:t>och Skatteverket.</a:t>
            </a:r>
            <a:r>
              <a:rPr lang="sv-SE" sz="1600" dirty="0"/>
              <a:t> </a:t>
            </a:r>
          </a:p>
          <a:p>
            <a:pPr fontAlgn="base"/>
            <a:r>
              <a:rPr lang="sv-SE" sz="1600" dirty="0"/>
              <a:t>Här finns </a:t>
            </a:r>
            <a:r>
              <a:rPr lang="sv-SE" sz="1600" u="sng" dirty="0">
                <a:hlinkClick r:id="rId4"/>
              </a:rPr>
              <a:t>mer information om samordningsnummer</a:t>
            </a:r>
            <a:r>
              <a:rPr lang="sv-SE" sz="1600" dirty="0"/>
              <a:t>. </a:t>
            </a:r>
          </a:p>
        </p:txBody>
      </p:sp>
      <p:pic>
        <p:nvPicPr>
          <p:cNvPr id="7" name="Bildobjekt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74508" y="608230"/>
            <a:ext cx="3479295" cy="654227"/>
          </a:xfrm>
          <a:prstGeom prst="rect">
            <a:avLst/>
          </a:prstGeom>
        </p:spPr>
      </p:pic>
    </p:spTree>
    <p:extLst>
      <p:ext uri="{BB962C8B-B14F-4D97-AF65-F5344CB8AC3E}">
        <p14:creationId xmlns:p14="http://schemas.microsoft.com/office/powerpoint/2010/main" val="299365461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500"/>
                                        <p:tgtEl>
                                          <p:spTgt spid="6">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p:cNvSpPr txBox="1">
            <a:spLocks noGrp="1"/>
          </p:cNvSpPr>
          <p:nvPr>
            <p:ph type="title"/>
          </p:nvPr>
        </p:nvSpPr>
        <p:spPr>
          <a:xfrm>
            <a:off x="838203" y="158733"/>
            <a:ext cx="10515600" cy="1325559"/>
          </a:xfrm>
        </p:spPr>
        <p:txBody>
          <a:bodyPr>
            <a:normAutofit/>
          </a:bodyPr>
          <a:lstStyle/>
          <a:p>
            <a:pPr lvl="0"/>
            <a:r>
              <a:rPr lang="sv-SE" sz="3600" dirty="0" smtClean="0"/>
              <a:t>I kontakt med arbetsmarknaden</a:t>
            </a:r>
            <a:endParaRPr lang="sv-SE" sz="3600" dirty="0">
              <a:latin typeface="Calibri"/>
            </a:endParaRPr>
          </a:p>
        </p:txBody>
      </p:sp>
      <p:sp>
        <p:nvSpPr>
          <p:cNvPr id="6" name="Platshållare för innehåll 2"/>
          <p:cNvSpPr txBox="1">
            <a:spLocks noGrp="1"/>
          </p:cNvSpPr>
          <p:nvPr>
            <p:ph type="body" idx="4294967295"/>
          </p:nvPr>
        </p:nvSpPr>
        <p:spPr>
          <a:xfrm>
            <a:off x="838203" y="1297172"/>
            <a:ext cx="9762457" cy="4466704"/>
          </a:xfrm>
        </p:spPr>
        <p:txBody>
          <a:bodyPr>
            <a:noAutofit/>
          </a:bodyPr>
          <a:lstStyle/>
          <a:p>
            <a:pPr fontAlgn="base"/>
            <a:r>
              <a:rPr lang="sv-SE" sz="1600" dirty="0"/>
              <a:t>Med </a:t>
            </a:r>
            <a:r>
              <a:rPr lang="sv-SE" sz="1600" dirty="0" err="1"/>
              <a:t>UT-kort</a:t>
            </a:r>
            <a:r>
              <a:rPr lang="sv-SE" sz="1600" dirty="0"/>
              <a:t> enligt MFD kan du </a:t>
            </a:r>
            <a:r>
              <a:rPr lang="sv-SE" sz="1600" dirty="0" smtClean="0"/>
              <a:t>skriva </a:t>
            </a:r>
            <a:r>
              <a:rPr lang="sv-SE" sz="1600" dirty="0"/>
              <a:t>in dig på </a:t>
            </a:r>
            <a:r>
              <a:rPr lang="sv-SE" sz="1600" u="sng" dirty="0">
                <a:hlinkClick r:id="rId3"/>
              </a:rPr>
              <a:t>Arbetsförmedlingen</a:t>
            </a:r>
            <a:r>
              <a:rPr lang="sv-SE" sz="1600" dirty="0"/>
              <a:t>. </a:t>
            </a:r>
            <a:r>
              <a:rPr lang="sv-SE" sz="1600" dirty="0" smtClean="0"/>
              <a:t/>
            </a:r>
            <a:br>
              <a:rPr lang="sv-SE" sz="1600" dirty="0" smtClean="0"/>
            </a:br>
            <a:r>
              <a:rPr lang="sv-SE" sz="1600" dirty="0" smtClean="0"/>
              <a:t>Det </a:t>
            </a:r>
            <a:r>
              <a:rPr lang="sv-SE" sz="1600" dirty="0"/>
              <a:t>gör du genom att besöka ett </a:t>
            </a:r>
            <a:r>
              <a:rPr lang="sv-SE" sz="1600" u="sng" dirty="0">
                <a:hlinkClick r:id="rId4"/>
              </a:rPr>
              <a:t>servicekontor (statens servicecenter)</a:t>
            </a:r>
            <a:r>
              <a:rPr lang="sv-SE" sz="1600" dirty="0"/>
              <a:t>. </a:t>
            </a:r>
          </a:p>
          <a:p>
            <a:pPr fontAlgn="base"/>
            <a:r>
              <a:rPr lang="sv-SE" sz="1600" dirty="0"/>
              <a:t>Ta med dig giltig legitimation, till exempel ett pass eller </a:t>
            </a:r>
            <a:r>
              <a:rPr lang="sv-SE" sz="1600" dirty="0" err="1"/>
              <a:t>UT-kortet</a:t>
            </a:r>
            <a:r>
              <a:rPr lang="sv-SE" sz="1600" dirty="0"/>
              <a:t> du fått från Migrationsverket. </a:t>
            </a:r>
            <a:r>
              <a:rPr lang="sv-SE" sz="1600" dirty="0" smtClean="0"/>
              <a:t/>
            </a:r>
            <a:br>
              <a:rPr lang="sv-SE" sz="1600" dirty="0" smtClean="0"/>
            </a:br>
            <a:r>
              <a:rPr lang="sv-SE" sz="1600" dirty="0" smtClean="0"/>
              <a:t>Ta </a:t>
            </a:r>
            <a:r>
              <a:rPr lang="sv-SE" sz="1600" dirty="0"/>
              <a:t>också med ditt samordningsnummer om du fått det. </a:t>
            </a:r>
          </a:p>
          <a:p>
            <a:pPr fontAlgn="base"/>
            <a:r>
              <a:rPr lang="sv-SE" sz="1600" dirty="0" smtClean="0"/>
              <a:t>Du kommer erbjudas </a:t>
            </a:r>
            <a:r>
              <a:rPr lang="sv-SE" sz="1600" dirty="0"/>
              <a:t>ett planeringssamtal där du och en arbetsförmedlare går igenom vilket stöd du </a:t>
            </a:r>
            <a:r>
              <a:rPr lang="sv-SE" sz="1600" dirty="0" smtClean="0"/>
              <a:t>kan få. </a:t>
            </a:r>
          </a:p>
          <a:p>
            <a:pPr fontAlgn="base"/>
            <a:r>
              <a:rPr lang="sv-SE" sz="1600" dirty="0" smtClean="0"/>
              <a:t>Du </a:t>
            </a:r>
            <a:r>
              <a:rPr lang="sv-SE" sz="1600" dirty="0"/>
              <a:t>kan söka jobb via Arbetsförmedlingens verktyg </a:t>
            </a:r>
            <a:r>
              <a:rPr lang="sv-SE" sz="1600" u="sng" dirty="0" smtClean="0">
                <a:hlinkClick r:id="rId5"/>
              </a:rPr>
              <a:t>Platsbanken</a:t>
            </a:r>
            <a:r>
              <a:rPr lang="sv-SE" sz="1600" dirty="0" smtClean="0"/>
              <a:t>. </a:t>
            </a:r>
            <a:r>
              <a:rPr lang="sv-SE" sz="1600" dirty="0"/>
              <a:t> </a:t>
            </a:r>
          </a:p>
          <a:p>
            <a:pPr fontAlgn="base"/>
            <a:r>
              <a:rPr lang="sv-SE" sz="1600" dirty="0" smtClean="0"/>
              <a:t>Du kan ha rätt </a:t>
            </a:r>
            <a:r>
              <a:rPr lang="sv-SE" sz="1600" dirty="0"/>
              <a:t>till vissa arbetsmarknadsinsatser och anställningar med stöd. </a:t>
            </a:r>
            <a:endParaRPr lang="sv-SE" sz="1600" dirty="0" smtClean="0"/>
          </a:p>
          <a:p>
            <a:pPr fontAlgn="base"/>
            <a:r>
              <a:rPr lang="sv-SE" sz="1600" dirty="0" smtClean="0"/>
              <a:t>Det </a:t>
            </a:r>
            <a:r>
              <a:rPr lang="sv-SE" sz="1600" dirty="0"/>
              <a:t>finns olika krav kopplat till de olika stöden. På Arbetsförmedlingens hemsida finns </a:t>
            </a:r>
            <a:r>
              <a:rPr lang="sv-SE" sz="1600" u="sng" dirty="0">
                <a:hlinkClick r:id="rId3"/>
              </a:rPr>
              <a:t>samlad information till </a:t>
            </a:r>
            <a:r>
              <a:rPr lang="sv-SE" sz="1600" u="sng" dirty="0" smtClean="0">
                <a:hlinkClick r:id="rId3"/>
              </a:rPr>
              <a:t>arbetssökande</a:t>
            </a:r>
            <a:r>
              <a:rPr lang="sv-SE" sz="1600" dirty="0" smtClean="0"/>
              <a:t>. </a:t>
            </a:r>
            <a:endParaRPr lang="sv-SE" sz="1600" dirty="0"/>
          </a:p>
          <a:p>
            <a:pPr fontAlgn="base"/>
            <a:r>
              <a:rPr lang="sv-SE" sz="1600" dirty="0" smtClean="0"/>
              <a:t>Där kan du också läsa </a:t>
            </a:r>
            <a:r>
              <a:rPr lang="sv-SE" sz="1600" dirty="0"/>
              <a:t>om </a:t>
            </a:r>
            <a:r>
              <a:rPr lang="sv-SE" sz="1600" u="sng" dirty="0">
                <a:hlinkClick r:id="rId6"/>
              </a:rPr>
              <a:t>rättigheter, skyldigheter, lön och förmåner för arbetstagare </a:t>
            </a:r>
            <a:r>
              <a:rPr lang="sv-SE" sz="1600" u="sng" dirty="0" smtClean="0">
                <a:hlinkClick r:id="rId6"/>
              </a:rPr>
              <a:t/>
            </a:r>
            <a:br>
              <a:rPr lang="sv-SE" sz="1600" u="sng" dirty="0" smtClean="0">
                <a:hlinkClick r:id="rId6"/>
              </a:rPr>
            </a:br>
            <a:r>
              <a:rPr lang="sv-SE" sz="1600" u="sng" dirty="0" smtClean="0">
                <a:hlinkClick r:id="rId6"/>
              </a:rPr>
              <a:t>på </a:t>
            </a:r>
            <a:r>
              <a:rPr lang="sv-SE" sz="1600" u="sng" dirty="0">
                <a:hlinkClick r:id="rId6"/>
              </a:rPr>
              <a:t>den svenska arbetsmarknaden</a:t>
            </a:r>
            <a:r>
              <a:rPr lang="sv-SE" sz="1600" dirty="0"/>
              <a:t>. </a:t>
            </a:r>
          </a:p>
          <a:p>
            <a:pPr fontAlgn="base"/>
            <a:r>
              <a:rPr lang="sv-SE" sz="1600" dirty="0" smtClean="0"/>
              <a:t>På </a:t>
            </a:r>
            <a:r>
              <a:rPr lang="sv-SE" sz="1600" u="sng" dirty="0">
                <a:hlinkClick r:id="rId7"/>
              </a:rPr>
              <a:t>Arbetsförmedlingen Play</a:t>
            </a:r>
            <a:r>
              <a:rPr lang="sv-SE" sz="1600" dirty="0"/>
              <a:t> kan du hitta videos och podcasts på flera olika språk med </a:t>
            </a:r>
            <a:r>
              <a:rPr lang="sv-SE" sz="1600" dirty="0" smtClean="0"/>
              <a:t/>
            </a:r>
            <a:br>
              <a:rPr lang="sv-SE" sz="1600" dirty="0" smtClean="0"/>
            </a:br>
            <a:r>
              <a:rPr lang="sv-SE" sz="1600" dirty="0" smtClean="0"/>
              <a:t>information </a:t>
            </a:r>
            <a:r>
              <a:rPr lang="sv-SE" sz="1600" dirty="0"/>
              <a:t>om den svenska arbetsmarknaden. </a:t>
            </a:r>
          </a:p>
          <a:p>
            <a:pPr fontAlgn="base"/>
            <a:r>
              <a:rPr lang="sv-SE" sz="1600" dirty="0"/>
              <a:t>Om du vill starta eget företag finns mer information på </a:t>
            </a:r>
            <a:r>
              <a:rPr lang="sv-SE" sz="1600" u="sng" dirty="0" err="1">
                <a:hlinkClick r:id="rId8"/>
              </a:rPr>
              <a:t>Working</a:t>
            </a:r>
            <a:r>
              <a:rPr lang="sv-SE" sz="1600" u="sng" dirty="0">
                <a:hlinkClick r:id="rId8"/>
              </a:rPr>
              <a:t> i Sweden</a:t>
            </a:r>
            <a:r>
              <a:rPr lang="sv-SE" sz="1600" dirty="0"/>
              <a:t>.</a:t>
            </a:r>
          </a:p>
          <a:p>
            <a:pPr marL="0" indent="0" fontAlgn="base">
              <a:buNone/>
            </a:pPr>
            <a:endParaRPr lang="sv-SE" sz="1200" dirty="0"/>
          </a:p>
        </p:txBody>
      </p:sp>
      <p:pic>
        <p:nvPicPr>
          <p:cNvPr id="7" name="Bildobjekt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59479" y="483337"/>
            <a:ext cx="3833258" cy="672501"/>
          </a:xfrm>
          <a:prstGeom prst="rect">
            <a:avLst/>
          </a:prstGeom>
        </p:spPr>
      </p:pic>
    </p:spTree>
    <p:extLst>
      <p:ext uri="{BB962C8B-B14F-4D97-AF65-F5344CB8AC3E}">
        <p14:creationId xmlns:p14="http://schemas.microsoft.com/office/powerpoint/2010/main" val="3268969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500"/>
                                        <p:tgtEl>
                                          <p:spTgt spid="6">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fade">
                                      <p:cBhvr>
                                        <p:cTn id="31" dur="500"/>
                                        <p:tgtEl>
                                          <p:spTgt spid="6">
                                            <p:txEl>
                                              <p:pRg st="6" end="6"/>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fade">
                                      <p:cBhvr>
                                        <p:cTn id="35" dur="500"/>
                                        <p:tgtEl>
                                          <p:spTgt spid="6">
                                            <p:txEl>
                                              <p:pRg st="7" end="7"/>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Effect transition="in" filter="fade">
                                      <p:cBhvr>
                                        <p:cTn id="39"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p:cNvSpPr txBox="1">
            <a:spLocks/>
          </p:cNvSpPr>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lvl1pPr marL="0" marR="0" lvl="0" indent="0" algn="l" defTabSz="914400" rtl="0" fontAlgn="auto" hangingPunct="1">
              <a:lnSpc>
                <a:spcPct val="90000"/>
              </a:lnSpc>
              <a:spcBef>
                <a:spcPts val="0"/>
              </a:spcBef>
              <a:spcAft>
                <a:spcPts val="0"/>
              </a:spcAft>
              <a:buNone/>
              <a:tabLst/>
              <a:defRPr lang="sv-SE" sz="4400" b="0" i="0" u="none" strike="noStrike" kern="1200" cap="none" spc="0" baseline="0">
                <a:solidFill>
                  <a:srgbClr val="000000"/>
                </a:solidFill>
                <a:uFillTx/>
                <a:latin typeface="Arial" pitchFamily="34"/>
                <a:cs typeface="Arial" pitchFamily="34"/>
              </a:defRPr>
            </a:lvl1pPr>
          </a:lstStyle>
          <a:p>
            <a:endParaRPr lang="sv-SE" dirty="0">
              <a:latin typeface="Calibri"/>
            </a:endParaRPr>
          </a:p>
        </p:txBody>
      </p:sp>
      <p:sp>
        <p:nvSpPr>
          <p:cNvPr id="6" name="Platshållare för innehåll 2"/>
          <p:cNvSpPr txBox="1">
            <a:spLocks/>
          </p:cNvSpPr>
          <p:nvPr/>
        </p:nvSpPr>
        <p:spPr>
          <a:xfrm>
            <a:off x="838204" y="1505557"/>
            <a:ext cx="9645498" cy="4279584"/>
          </a:xfrm>
          <a:prstGeom prst="rect">
            <a:avLst/>
          </a:prstGeom>
          <a:noFill/>
          <a:ln>
            <a:noFill/>
          </a:ln>
        </p:spPr>
        <p:txBody>
          <a:bodyPr vert="horz" wrap="square" lIns="91440" tIns="45720" rIns="91440" bIns="45720" anchor="t" anchorCtr="0" compatLnSpc="1">
            <a:noAutofit/>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sv-SE" sz="2800" b="0" i="0" u="none" strike="noStrike" kern="1200" cap="none" spc="0" baseline="0">
                <a:solidFill>
                  <a:srgbClr val="000000"/>
                </a:solidFill>
                <a:uFillTx/>
                <a:latin typeface="Arial" pitchFamily="34"/>
                <a:cs typeface="Arial" pitchFamily="34"/>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sv-SE" sz="2400" b="0" i="0" u="none" strike="noStrike" kern="1200" cap="none" spc="0" baseline="0">
                <a:solidFill>
                  <a:srgbClr val="000000"/>
                </a:solidFill>
                <a:uFillTx/>
                <a:latin typeface="Arial" pitchFamily="34"/>
                <a:cs typeface="Arial" pitchFamily="34"/>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sv-SE" sz="2000" b="0" i="0" u="none" strike="noStrike" kern="1200" cap="none" spc="0" baseline="0">
                <a:solidFill>
                  <a:srgbClr val="000000"/>
                </a:solidFill>
                <a:uFillTx/>
                <a:latin typeface="Arial" pitchFamily="34"/>
                <a:cs typeface="Arial" pitchFamily="34"/>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sv-SE" sz="1800" b="0" i="0" u="none" strike="noStrike" kern="1200" cap="none" spc="0" baseline="0">
                <a:solidFill>
                  <a:srgbClr val="000000"/>
                </a:solidFill>
                <a:uFillTx/>
                <a:latin typeface="Arial" pitchFamily="34"/>
                <a:cs typeface="Arial" pitchFamily="34"/>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sv-SE" sz="1800" b="0" i="0" u="none" strike="noStrike" kern="1200" cap="none" spc="0" baseline="0">
                <a:solidFill>
                  <a:srgbClr val="000000"/>
                </a:solidFill>
                <a:uFillTx/>
                <a:latin typeface="Arial" pitchFamily="34"/>
                <a:cs typeface="Arial" pitchFamily="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sv-SE" sz="1600" dirty="0"/>
              <a:t>När du får ett arbete måste du skatteregistrera dig för att kunna betala skatt. </a:t>
            </a:r>
            <a:endParaRPr lang="sv-SE" sz="1600" dirty="0" smtClean="0"/>
          </a:p>
          <a:p>
            <a:pPr fontAlgn="base"/>
            <a:r>
              <a:rPr lang="sv-SE" sz="1600" dirty="0" smtClean="0"/>
              <a:t>Du </a:t>
            </a:r>
            <a:r>
              <a:rPr lang="sv-SE" sz="1600" dirty="0"/>
              <a:t>eller din arbetsgivare ska skicka in en anmälan om </a:t>
            </a:r>
            <a:r>
              <a:rPr lang="sv-SE" sz="1600" dirty="0" smtClean="0"/>
              <a:t/>
            </a:r>
            <a:br>
              <a:rPr lang="sv-SE" sz="1600" dirty="0" smtClean="0"/>
            </a:br>
            <a:r>
              <a:rPr lang="sv-SE" sz="1600" u="sng" dirty="0" smtClean="0">
                <a:hlinkClick r:id="rId3"/>
              </a:rPr>
              <a:t>preliminär </a:t>
            </a:r>
            <a:r>
              <a:rPr lang="sv-SE" sz="1600" u="sng" dirty="0">
                <a:hlinkClick r:id="rId3"/>
              </a:rPr>
              <a:t>A-skatt till Skatteverket (SKV 4402)</a:t>
            </a:r>
            <a:r>
              <a:rPr lang="sv-SE" sz="1600" dirty="0"/>
              <a:t>. </a:t>
            </a:r>
            <a:r>
              <a:rPr lang="sv-SE" sz="1600" dirty="0" smtClean="0"/>
              <a:t/>
            </a:r>
            <a:br>
              <a:rPr lang="sv-SE" sz="1600" dirty="0" smtClean="0"/>
            </a:br>
            <a:r>
              <a:rPr lang="sv-SE" sz="1600" dirty="0" smtClean="0"/>
              <a:t>Du </a:t>
            </a:r>
            <a:r>
              <a:rPr lang="sv-SE" sz="1600" dirty="0"/>
              <a:t>kan börja arbeta innan beslut om A-skatt tagits. </a:t>
            </a:r>
            <a:endParaRPr lang="sv-SE" sz="1600" dirty="0" smtClean="0"/>
          </a:p>
          <a:p>
            <a:pPr fontAlgn="base"/>
            <a:r>
              <a:rPr lang="sv-SE" sz="1600" dirty="0" smtClean="0"/>
              <a:t>Ange </a:t>
            </a:r>
            <a:r>
              <a:rPr lang="sv-SE" sz="1600" dirty="0"/>
              <a:t>ditt samordningsnummer i kontakt med Skatteverket. Skicka även med en </a:t>
            </a:r>
            <a:r>
              <a:rPr lang="sv-SE" sz="1600" dirty="0" smtClean="0"/>
              <a:t/>
            </a:r>
            <a:br>
              <a:rPr lang="sv-SE" sz="1600" dirty="0" smtClean="0"/>
            </a:br>
            <a:r>
              <a:rPr lang="sv-SE" sz="1600" dirty="0" smtClean="0"/>
              <a:t>kopia </a:t>
            </a:r>
            <a:r>
              <a:rPr lang="sv-SE" sz="1600" dirty="0"/>
              <a:t>på ditt </a:t>
            </a:r>
            <a:r>
              <a:rPr lang="sv-SE" sz="1600" dirty="0" err="1"/>
              <a:t>UT-kort</a:t>
            </a:r>
            <a:r>
              <a:rPr lang="sv-SE" sz="1600" dirty="0"/>
              <a:t> och anställningsavtal eller anställningserbjudande. </a:t>
            </a:r>
            <a:endParaRPr lang="sv-SE" sz="1600" dirty="0" smtClean="0"/>
          </a:p>
          <a:p>
            <a:pPr fontAlgn="base"/>
            <a:r>
              <a:rPr lang="sv-SE" sz="1600" dirty="0" smtClean="0"/>
              <a:t>Saknar </a:t>
            </a:r>
            <a:r>
              <a:rPr lang="sv-SE" sz="1600" dirty="0"/>
              <a:t>du </a:t>
            </a:r>
            <a:r>
              <a:rPr lang="sv-SE" sz="1600" dirty="0" smtClean="0"/>
              <a:t>samordningsnummer, skicka </a:t>
            </a:r>
            <a:r>
              <a:rPr lang="sv-SE" sz="1600" dirty="0"/>
              <a:t>in en kopia av ett giltigt </a:t>
            </a:r>
            <a:r>
              <a:rPr lang="sv-SE" sz="1600" dirty="0" smtClean="0"/>
              <a:t/>
            </a:r>
            <a:br>
              <a:rPr lang="sv-SE" sz="1600" dirty="0" smtClean="0"/>
            </a:br>
            <a:r>
              <a:rPr lang="sv-SE" sz="1600" dirty="0" smtClean="0"/>
              <a:t>pass </a:t>
            </a:r>
            <a:r>
              <a:rPr lang="sv-SE" sz="1600" dirty="0"/>
              <a:t>eller ID-kort.</a:t>
            </a:r>
            <a:r>
              <a:rPr lang="sv-SE" sz="1600" cap="small" dirty="0"/>
              <a:t> </a:t>
            </a:r>
            <a:r>
              <a:rPr lang="sv-SE" sz="1600" dirty="0"/>
              <a:t>Det kan ta några veckor innan du får ditt samordningsnummer </a:t>
            </a:r>
            <a:r>
              <a:rPr lang="sv-SE" sz="1600" dirty="0" smtClean="0"/>
              <a:t/>
            </a:r>
            <a:br>
              <a:rPr lang="sv-SE" sz="1600" dirty="0" smtClean="0"/>
            </a:br>
            <a:r>
              <a:rPr lang="sv-SE" sz="1600" dirty="0" smtClean="0"/>
              <a:t>efter </a:t>
            </a:r>
            <a:r>
              <a:rPr lang="sv-SE" sz="1600" dirty="0"/>
              <a:t>att du fått ditt uppehållstillstånd. </a:t>
            </a:r>
          </a:p>
          <a:p>
            <a:pPr fontAlgn="base"/>
            <a:r>
              <a:rPr lang="sv-SE" sz="1600" dirty="0"/>
              <a:t>Vill du starta eget företag ska du </a:t>
            </a:r>
            <a:r>
              <a:rPr lang="sv-SE" sz="1600" dirty="0" smtClean="0"/>
              <a:t>registrera </a:t>
            </a:r>
            <a:r>
              <a:rPr lang="sv-SE" sz="1600" dirty="0"/>
              <a:t>ditt företag hos Skatteverket och ansöka om  </a:t>
            </a:r>
            <a:br>
              <a:rPr lang="sv-SE" sz="1600" dirty="0"/>
            </a:br>
            <a:r>
              <a:rPr lang="sv-SE" sz="1600" dirty="0"/>
              <a:t>F-skatt (Företagsskatt). Läs mer på </a:t>
            </a:r>
            <a:r>
              <a:rPr lang="sv-SE" sz="1600" u="sng" dirty="0">
                <a:hlinkClick r:id="rId4"/>
              </a:rPr>
              <a:t>verksamt.se</a:t>
            </a:r>
            <a:r>
              <a:rPr lang="sv-SE" sz="1600" u="sng" dirty="0" smtClean="0"/>
              <a:t>.</a:t>
            </a:r>
          </a:p>
          <a:p>
            <a:pPr fontAlgn="base"/>
            <a:endParaRPr lang="sv-SE" sz="1600" u="sng" dirty="0"/>
          </a:p>
          <a:p>
            <a:pPr fontAlgn="base"/>
            <a:r>
              <a:rPr lang="sv-SE" sz="1600" dirty="0" smtClean="0"/>
              <a:t>När du blivit anställd måste du sedan skatteregistrera dig varje år. </a:t>
            </a:r>
            <a:r>
              <a:rPr lang="sv-SE" sz="1600" dirty="0">
                <a:latin typeface="Calibri"/>
              </a:rPr>
              <a:t>Har du skickat in en anmälan </a:t>
            </a:r>
            <a:br>
              <a:rPr lang="sv-SE" sz="1600" dirty="0">
                <a:latin typeface="Calibri"/>
              </a:rPr>
            </a:br>
            <a:r>
              <a:rPr lang="sv-SE" sz="1600" dirty="0" smtClean="0">
                <a:latin typeface="Calibri"/>
              </a:rPr>
              <a:t>för </a:t>
            </a:r>
            <a:r>
              <a:rPr lang="sv-SE" sz="1600" dirty="0">
                <a:latin typeface="Calibri"/>
              </a:rPr>
              <a:t>2023 så måste du göra det även för 2024 och sedan 2025</a:t>
            </a:r>
            <a:endParaRPr lang="sv-SE" sz="1600" u="sng" dirty="0" smtClean="0"/>
          </a:p>
          <a:p>
            <a:pPr fontAlgn="base"/>
            <a:endParaRPr lang="sv-SE" sz="1600" dirty="0"/>
          </a:p>
        </p:txBody>
      </p:sp>
      <p:sp>
        <p:nvSpPr>
          <p:cNvPr id="7" name="Rubrik 1"/>
          <p:cNvSpPr txBox="1">
            <a:spLocks noGrp="1"/>
          </p:cNvSpPr>
          <p:nvPr>
            <p:ph type="title"/>
          </p:nvPr>
        </p:nvSpPr>
        <p:spPr>
          <a:xfrm>
            <a:off x="838203" y="158733"/>
            <a:ext cx="10515600" cy="1325559"/>
          </a:xfrm>
        </p:spPr>
        <p:txBody>
          <a:bodyPr>
            <a:normAutofit/>
          </a:bodyPr>
          <a:lstStyle/>
          <a:p>
            <a:pPr lvl="0"/>
            <a:r>
              <a:rPr lang="sv-SE" sz="3600" dirty="0" smtClean="0"/>
              <a:t>I kontakt med Skatteverket</a:t>
            </a:r>
            <a:endParaRPr lang="sv-SE" sz="3600" dirty="0">
              <a:latin typeface="Calibri"/>
            </a:endParaRPr>
          </a:p>
        </p:txBody>
      </p:sp>
      <p:pic>
        <p:nvPicPr>
          <p:cNvPr id="8" name="Bildobjekt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74508" y="373681"/>
            <a:ext cx="3479295" cy="654227"/>
          </a:xfrm>
          <a:prstGeom prst="rect">
            <a:avLst/>
          </a:prstGeom>
        </p:spPr>
      </p:pic>
    </p:spTree>
    <p:extLst>
      <p:ext uri="{BB962C8B-B14F-4D97-AF65-F5344CB8AC3E}">
        <p14:creationId xmlns:p14="http://schemas.microsoft.com/office/powerpoint/2010/main" val="1595885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500"/>
                                        <p:tgtEl>
                                          <p:spTgt spid="6">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p:cNvSpPr txBox="1">
            <a:spLocks noGrp="1"/>
          </p:cNvSpPr>
          <p:nvPr>
            <p:ph type="title"/>
          </p:nvPr>
        </p:nvSpPr>
        <p:spPr>
          <a:xfrm>
            <a:off x="838203" y="148100"/>
            <a:ext cx="10515600" cy="1325559"/>
          </a:xfrm>
        </p:spPr>
        <p:txBody>
          <a:bodyPr>
            <a:normAutofit/>
          </a:bodyPr>
          <a:lstStyle/>
          <a:p>
            <a:pPr lvl="0"/>
            <a:r>
              <a:rPr lang="sv-SE" sz="3600" dirty="0" smtClean="0"/>
              <a:t>I kontakt med arbetsgivare</a:t>
            </a:r>
            <a:endParaRPr lang="sv-SE" sz="3600" dirty="0">
              <a:latin typeface="Calibri"/>
            </a:endParaRPr>
          </a:p>
        </p:txBody>
      </p:sp>
      <p:sp>
        <p:nvSpPr>
          <p:cNvPr id="6" name="Platshållare för innehåll 2"/>
          <p:cNvSpPr txBox="1">
            <a:spLocks noGrp="1"/>
          </p:cNvSpPr>
          <p:nvPr>
            <p:ph type="body" idx="4294967295"/>
          </p:nvPr>
        </p:nvSpPr>
        <p:spPr>
          <a:xfrm>
            <a:off x="838203" y="1286539"/>
            <a:ext cx="9762457" cy="4466704"/>
          </a:xfrm>
        </p:spPr>
        <p:txBody>
          <a:bodyPr>
            <a:noAutofit/>
          </a:bodyPr>
          <a:lstStyle/>
          <a:p>
            <a:pPr fontAlgn="base"/>
            <a:r>
              <a:rPr lang="sv-SE" sz="1600" dirty="0" smtClean="0"/>
              <a:t>Du måste ha fått beslut om uppehållstillstånd för att få börja arbeta i Sverige</a:t>
            </a:r>
            <a:endParaRPr lang="sv-SE" sz="1600" dirty="0"/>
          </a:p>
          <a:p>
            <a:pPr fontAlgn="base"/>
            <a:r>
              <a:rPr lang="sv-SE" sz="1600" dirty="0" smtClean="0"/>
              <a:t>Du </a:t>
            </a:r>
            <a:r>
              <a:rPr lang="sv-SE" sz="1600" dirty="0"/>
              <a:t>kan börja jobba innan du fått </a:t>
            </a:r>
            <a:r>
              <a:rPr lang="sv-SE" sz="1600" dirty="0" smtClean="0"/>
              <a:t>ditt </a:t>
            </a:r>
            <a:r>
              <a:rPr lang="sv-SE" sz="1600" dirty="0" err="1" smtClean="0"/>
              <a:t>uppehållskort</a:t>
            </a:r>
            <a:r>
              <a:rPr lang="sv-SE" sz="1600" dirty="0" smtClean="0"/>
              <a:t> och samordningsnummer, </a:t>
            </a:r>
            <a:br>
              <a:rPr lang="sv-SE" sz="1600" dirty="0" smtClean="0"/>
            </a:br>
            <a:r>
              <a:rPr lang="sv-SE" sz="1600" dirty="0" smtClean="0"/>
              <a:t>men </a:t>
            </a:r>
            <a:r>
              <a:rPr lang="sv-SE" sz="1600" dirty="0"/>
              <a:t>det </a:t>
            </a:r>
            <a:r>
              <a:rPr lang="sv-SE" sz="1600" dirty="0" smtClean="0"/>
              <a:t>kan innebära att det kan bli svårt </a:t>
            </a:r>
            <a:r>
              <a:rPr lang="sv-SE" sz="1600" dirty="0"/>
              <a:t>att få din lön utbetald. </a:t>
            </a:r>
          </a:p>
          <a:p>
            <a:pPr fontAlgn="base"/>
            <a:r>
              <a:rPr lang="sv-SE" sz="1600" dirty="0"/>
              <a:t>Du kan upplysa din potentiella arbetsgivare om de </a:t>
            </a:r>
            <a:r>
              <a:rPr lang="sv-SE" sz="1600" u="sng" dirty="0">
                <a:hlinkClick r:id="rId3"/>
              </a:rPr>
              <a:t>arbetsmarknadsinsatser</a:t>
            </a:r>
            <a:r>
              <a:rPr lang="sv-SE" sz="1600" dirty="0"/>
              <a:t> </a:t>
            </a:r>
            <a:r>
              <a:rPr lang="sv-SE" sz="1600" dirty="0" smtClean="0"/>
              <a:t/>
            </a:r>
            <a:br>
              <a:rPr lang="sv-SE" sz="1600" dirty="0" smtClean="0"/>
            </a:br>
            <a:r>
              <a:rPr lang="sv-SE" sz="1600" dirty="0" smtClean="0"/>
              <a:t>som </a:t>
            </a:r>
            <a:r>
              <a:rPr lang="sv-SE" sz="1600" dirty="0"/>
              <a:t>du och arbetsgivaren har möjlighet att ta del av.  </a:t>
            </a:r>
          </a:p>
          <a:p>
            <a:pPr fontAlgn="base"/>
            <a:r>
              <a:rPr lang="sv-SE" sz="1600" dirty="0"/>
              <a:t>Som anställd i Sverige har du rättigheter som arbetsgivaren måste respektera. </a:t>
            </a:r>
            <a:r>
              <a:rPr lang="sv-SE" sz="1600" dirty="0" smtClean="0"/>
              <a:t/>
            </a:r>
            <a:br>
              <a:rPr lang="sv-SE" sz="1600" dirty="0" smtClean="0"/>
            </a:br>
            <a:r>
              <a:rPr lang="sv-SE" sz="1600" dirty="0" smtClean="0"/>
              <a:t>Här </a:t>
            </a:r>
            <a:r>
              <a:rPr lang="sv-SE" sz="1600" dirty="0"/>
              <a:t>kan du läsa mer om </a:t>
            </a:r>
            <a:r>
              <a:rPr lang="sv-SE" sz="1600" u="sng" dirty="0">
                <a:hlinkClick r:id="rId4"/>
              </a:rPr>
              <a:t>dina rättigheter som arbetstagare</a:t>
            </a:r>
            <a:r>
              <a:rPr lang="sv-SE" sz="1600" dirty="0"/>
              <a:t>. </a:t>
            </a:r>
          </a:p>
          <a:p>
            <a:pPr fontAlgn="base"/>
            <a:r>
              <a:rPr lang="sv-SE" sz="1600" dirty="0"/>
              <a:t>Din arbetsgivare är skyldig att kontrollera att du har rätt att arbeta i Sverige och </a:t>
            </a:r>
            <a:r>
              <a:rPr lang="sv-SE" sz="1600" dirty="0" smtClean="0"/>
              <a:t/>
            </a:r>
            <a:br>
              <a:rPr lang="sv-SE" sz="1600" dirty="0" smtClean="0"/>
            </a:br>
            <a:r>
              <a:rPr lang="sv-SE" sz="1600" dirty="0" smtClean="0"/>
              <a:t>kan </a:t>
            </a:r>
            <a:r>
              <a:rPr lang="sv-SE" sz="1600" dirty="0"/>
              <a:t>komma att behöva kontakta den mottagningsenhet där du är registrerad.  </a:t>
            </a:r>
          </a:p>
          <a:p>
            <a:pPr fontAlgn="base"/>
            <a:r>
              <a:rPr lang="sv-SE" sz="1600" dirty="0"/>
              <a:t>Din arbetsgivare </a:t>
            </a:r>
            <a:r>
              <a:rPr lang="sv-SE" sz="1600" dirty="0" smtClean="0"/>
              <a:t>ska </a:t>
            </a:r>
            <a:r>
              <a:rPr lang="sv-SE" sz="1600" dirty="0"/>
              <a:t>underrätta Skatteverket om att de anställt </a:t>
            </a:r>
            <a:r>
              <a:rPr lang="sv-SE" sz="1600" dirty="0" smtClean="0"/>
              <a:t>dig via </a:t>
            </a:r>
            <a:r>
              <a:rPr lang="sv-SE" sz="1600" dirty="0"/>
              <a:t>en blankett som </a:t>
            </a:r>
            <a:r>
              <a:rPr lang="sv-SE" sz="1600" dirty="0" smtClean="0"/>
              <a:t/>
            </a:r>
            <a:br>
              <a:rPr lang="sv-SE" sz="1600" dirty="0" smtClean="0"/>
            </a:br>
            <a:r>
              <a:rPr lang="sv-SE" sz="1600" dirty="0" smtClean="0"/>
              <a:t>heter </a:t>
            </a:r>
            <a:r>
              <a:rPr lang="sv-SE" sz="1600" u="sng" dirty="0">
                <a:hlinkClick r:id="rId5"/>
              </a:rPr>
              <a:t>”Anställning av utlänning (SKV1160)”</a:t>
            </a:r>
            <a:r>
              <a:rPr lang="sv-SE" sz="1600" dirty="0"/>
              <a:t> </a:t>
            </a:r>
          </a:p>
          <a:p>
            <a:pPr fontAlgn="base"/>
            <a:r>
              <a:rPr lang="sv-SE" sz="1600" dirty="0"/>
              <a:t>Din arbetsgivare är skyldig att anställa dig på lika villkor och i enlighet med kollektivavtal </a:t>
            </a:r>
            <a:r>
              <a:rPr lang="sv-SE" sz="1600" dirty="0" smtClean="0"/>
              <a:t/>
            </a:r>
            <a:br>
              <a:rPr lang="sv-SE" sz="1600" dirty="0" smtClean="0"/>
            </a:br>
            <a:r>
              <a:rPr lang="sv-SE" sz="1600" dirty="0" smtClean="0"/>
              <a:t>inom </a:t>
            </a:r>
            <a:r>
              <a:rPr lang="sv-SE" sz="1600" dirty="0"/>
              <a:t>branschen. </a:t>
            </a:r>
            <a:r>
              <a:rPr lang="sv-SE" sz="1600" dirty="0" smtClean="0"/>
              <a:t>I</a:t>
            </a:r>
            <a:r>
              <a:rPr lang="sv-SE" sz="1600" u="sng" dirty="0" smtClean="0">
                <a:hlinkClick r:id="rId6"/>
              </a:rPr>
              <a:t>nformation </a:t>
            </a:r>
            <a:r>
              <a:rPr lang="sv-SE" sz="1600" u="sng" dirty="0">
                <a:hlinkClick r:id="rId6"/>
              </a:rPr>
              <a:t>om kollektivavtal</a:t>
            </a:r>
            <a:r>
              <a:rPr lang="sv-SE" sz="1600" dirty="0"/>
              <a:t>. </a:t>
            </a:r>
          </a:p>
          <a:p>
            <a:pPr marL="0" indent="0" fontAlgn="base">
              <a:buNone/>
            </a:pPr>
            <a:endParaRPr lang="sv-SE" sz="1200" dirty="0"/>
          </a:p>
        </p:txBody>
      </p:sp>
      <p:pic>
        <p:nvPicPr>
          <p:cNvPr id="7" name="Bildobjekt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52025" y="765546"/>
            <a:ext cx="2715002" cy="2913320"/>
          </a:xfrm>
          <a:prstGeom prst="rect">
            <a:avLst/>
          </a:prstGeom>
        </p:spPr>
      </p:pic>
    </p:spTree>
    <p:extLst>
      <p:ext uri="{BB962C8B-B14F-4D97-AF65-F5344CB8AC3E}">
        <p14:creationId xmlns:p14="http://schemas.microsoft.com/office/powerpoint/2010/main" val="117734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500"/>
                                        <p:tgtEl>
                                          <p:spTgt spid="6">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fade">
                                      <p:cBhvr>
                                        <p:cTn id="31"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txBox="1">
            <a:spLocks noGrp="1"/>
          </p:cNvSpPr>
          <p:nvPr>
            <p:ph type="ctrTitle"/>
          </p:nvPr>
        </p:nvSpPr>
        <p:spPr>
          <a:xfrm>
            <a:off x="1524003" y="1122361"/>
            <a:ext cx="9144000" cy="2387598"/>
          </a:xfrm>
        </p:spPr>
        <p:txBody>
          <a:bodyPr>
            <a:normAutofit/>
          </a:bodyPr>
          <a:lstStyle/>
          <a:p>
            <a:pPr lvl="0"/>
            <a:r>
              <a:rPr lang="sv-SE" sz="4000" dirty="0" smtClean="0">
                <a:latin typeface="Calibri"/>
              </a:rPr>
              <a:t>ATT ARBETA MED UPPEHÅLLSTILLSTÅND ENLIGT MASSFLYKTSDIREKTIVET</a:t>
            </a:r>
            <a:endParaRPr lang="sv-SE" sz="4000" dirty="0">
              <a:latin typeface="Calibri"/>
            </a:endParaRPr>
          </a:p>
        </p:txBody>
      </p:sp>
      <p:sp>
        <p:nvSpPr>
          <p:cNvPr id="5" name="Underrubrik 2"/>
          <p:cNvSpPr txBox="1">
            <a:spLocks noGrp="1"/>
          </p:cNvSpPr>
          <p:nvPr>
            <p:ph type="subTitle" idx="1"/>
          </p:nvPr>
        </p:nvSpPr>
        <p:spPr>
          <a:xfrm>
            <a:off x="1524003" y="3602041"/>
            <a:ext cx="9144000" cy="1655758"/>
          </a:xfrm>
        </p:spPr>
        <p:txBody>
          <a:bodyPr/>
          <a:lstStyle/>
          <a:p>
            <a:pPr lvl="0"/>
            <a:r>
              <a:rPr lang="sv-SE" sz="3600" dirty="0" smtClean="0">
                <a:latin typeface="Calibri Light"/>
              </a:rPr>
              <a:t>Efter anställning</a:t>
            </a:r>
            <a:endParaRPr lang="sv-SE" sz="3600" dirty="0">
              <a:latin typeface="Calibri Light"/>
            </a:endParaRPr>
          </a:p>
        </p:txBody>
      </p:sp>
    </p:spTree>
    <p:extLst>
      <p:ext uri="{BB962C8B-B14F-4D97-AF65-F5344CB8AC3E}">
        <p14:creationId xmlns:p14="http://schemas.microsoft.com/office/powerpoint/2010/main" val="1659794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txBox="1">
            <a:spLocks noGrp="1"/>
          </p:cNvSpPr>
          <p:nvPr>
            <p:ph type="title"/>
          </p:nvPr>
        </p:nvSpPr>
        <p:spPr>
          <a:xfrm>
            <a:off x="3719626" y="76850"/>
            <a:ext cx="10515600" cy="1325559"/>
          </a:xfrm>
        </p:spPr>
        <p:txBody>
          <a:bodyPr>
            <a:normAutofit/>
          </a:bodyPr>
          <a:lstStyle/>
          <a:p>
            <a:pPr lvl="0"/>
            <a:r>
              <a:rPr lang="sv-SE" sz="3600" dirty="0" smtClean="0"/>
              <a:t>I kontakt med banken</a:t>
            </a:r>
            <a:endParaRPr lang="sv-SE" sz="3600" dirty="0">
              <a:latin typeface="Calibri"/>
            </a:endParaRPr>
          </a:p>
        </p:txBody>
      </p:sp>
      <p:sp>
        <p:nvSpPr>
          <p:cNvPr id="5" name="Platshållare för innehåll 2"/>
          <p:cNvSpPr txBox="1">
            <a:spLocks noGrp="1"/>
          </p:cNvSpPr>
          <p:nvPr>
            <p:ph type="body" idx="4294967295"/>
          </p:nvPr>
        </p:nvSpPr>
        <p:spPr>
          <a:xfrm>
            <a:off x="3719626" y="1228080"/>
            <a:ext cx="7891127" cy="4466704"/>
          </a:xfrm>
        </p:spPr>
        <p:txBody>
          <a:bodyPr>
            <a:noAutofit/>
          </a:bodyPr>
          <a:lstStyle/>
          <a:p>
            <a:pPr fontAlgn="base"/>
            <a:r>
              <a:rPr lang="sv-SE" sz="1400" dirty="0"/>
              <a:t>Det bankkort du får från Migrationsverket kan bara Migrationsverket sätta in pengar på. </a:t>
            </a:r>
            <a:r>
              <a:rPr lang="sv-SE" sz="1400" dirty="0" smtClean="0"/>
              <a:t>Du behöver öppna ett eget bankkonto</a:t>
            </a:r>
            <a:endParaRPr lang="sv-SE" sz="1400" dirty="0"/>
          </a:p>
          <a:p>
            <a:pPr fontAlgn="base"/>
            <a:r>
              <a:rPr lang="sv-SE" sz="1400" dirty="0" smtClean="0"/>
              <a:t>Det </a:t>
            </a:r>
            <a:r>
              <a:rPr lang="sv-SE" sz="1400" dirty="0"/>
              <a:t>underlättar mycket om du har </a:t>
            </a:r>
            <a:r>
              <a:rPr lang="sv-SE" sz="1400" dirty="0" smtClean="0"/>
              <a:t>ett samordningsnummer när du går till banken. </a:t>
            </a:r>
            <a:r>
              <a:rPr lang="sv-SE" sz="1400" dirty="0"/>
              <a:t>Olika banker kan ha olika regler, så det kan vara bra att undersöka vad som krävs hos olika banker.  </a:t>
            </a:r>
          </a:p>
          <a:p>
            <a:pPr fontAlgn="base"/>
            <a:r>
              <a:rPr lang="sv-SE" sz="1400" dirty="0"/>
              <a:t>Information om vad som krävs för </a:t>
            </a:r>
            <a:r>
              <a:rPr lang="sv-SE" sz="1400" u="sng" dirty="0">
                <a:hlinkClick r:id="rId3"/>
              </a:rPr>
              <a:t>att bli kund i en svensk bank</a:t>
            </a:r>
            <a:r>
              <a:rPr lang="sv-SE" sz="1400" dirty="0"/>
              <a:t> finns på flera olika språk. Denna information kan vara bra att ta med när du besöker banken. </a:t>
            </a:r>
          </a:p>
          <a:p>
            <a:pPr fontAlgn="base"/>
            <a:r>
              <a:rPr lang="sv-SE" sz="1400" u="sng" dirty="0" smtClean="0">
                <a:hlinkClick r:id="rId4"/>
              </a:rPr>
              <a:t>Banken måste ställa </a:t>
            </a:r>
            <a:r>
              <a:rPr lang="sv-SE" sz="1400" u="sng" dirty="0">
                <a:hlinkClick r:id="rId4"/>
              </a:rPr>
              <a:t>frågor</a:t>
            </a:r>
            <a:r>
              <a:rPr lang="sv-SE" sz="1400" dirty="0"/>
              <a:t> och du måste kunna bevisa din identitet.  </a:t>
            </a:r>
          </a:p>
          <a:p>
            <a:pPr fontAlgn="base"/>
            <a:r>
              <a:rPr lang="sv-SE" sz="1400" dirty="0"/>
              <a:t>Ta med ID-handlingar, ditt </a:t>
            </a:r>
            <a:r>
              <a:rPr lang="sv-SE" sz="1400" dirty="0" err="1"/>
              <a:t>UT-kort</a:t>
            </a:r>
            <a:r>
              <a:rPr lang="sv-SE" sz="1400" dirty="0"/>
              <a:t> och ett anställningsavtal till ditt första möte med banken.  </a:t>
            </a:r>
          </a:p>
          <a:p>
            <a:pPr fontAlgn="base"/>
            <a:r>
              <a:rPr lang="sv-SE" sz="1400" dirty="0"/>
              <a:t>Banken kan kontakta Migrationsverket för att kontrollera att de uppgifter du lämnat stämmer. </a:t>
            </a:r>
            <a:r>
              <a:rPr lang="sv-SE" sz="1400" dirty="0" smtClean="0"/>
              <a:t>Du kan fylla i en blankett hos Migrationsverket där du tillåter att de svarar på frågor om dig.</a:t>
            </a:r>
            <a:endParaRPr lang="sv-SE" sz="1400" dirty="0"/>
          </a:p>
          <a:p>
            <a:pPr fontAlgn="base"/>
            <a:r>
              <a:rPr lang="sv-SE" sz="1400" dirty="0"/>
              <a:t>På vissa banker kan handläggningstiden vara </a:t>
            </a:r>
            <a:r>
              <a:rPr lang="sv-SE" sz="1400" dirty="0" smtClean="0"/>
              <a:t>lång. Om du inte kan få din </a:t>
            </a:r>
            <a:r>
              <a:rPr lang="sv-SE" sz="1400" dirty="0"/>
              <a:t>lön </a:t>
            </a:r>
            <a:r>
              <a:rPr lang="sv-SE" sz="1400" dirty="0" smtClean="0"/>
              <a:t>utbetald, prata </a:t>
            </a:r>
            <a:r>
              <a:rPr lang="sv-SE" sz="1400" dirty="0"/>
              <a:t>med din arbetsgivare för att se om det går att ha din lön </a:t>
            </a:r>
            <a:r>
              <a:rPr lang="sv-SE" sz="1400" dirty="0" smtClean="0"/>
              <a:t>innestående.</a:t>
            </a:r>
            <a:r>
              <a:rPr lang="sv-SE" sz="1400" dirty="0"/>
              <a:t> </a:t>
            </a:r>
            <a:endParaRPr lang="sv-SE" sz="1400" dirty="0" smtClean="0"/>
          </a:p>
          <a:p>
            <a:pPr fontAlgn="base"/>
            <a:r>
              <a:rPr lang="sv-SE" sz="1400" dirty="0" smtClean="0"/>
              <a:t>Du kan prata med Migrationsverket om att du behöver ha dagersättning medan du väntar på att kunna få ut din lön.</a:t>
            </a:r>
            <a:endParaRPr lang="sv-SE" sz="1400" dirty="0"/>
          </a:p>
          <a:p>
            <a:pPr fontAlgn="base"/>
            <a:r>
              <a:rPr lang="sv-SE" sz="1400" dirty="0"/>
              <a:t>Om du av någon anledning inte får öppna ett bankkonto kan du be banken om att få en skriftlig motivering till varför. Om det inte finns några lagliga skäl kan du vända dig till </a:t>
            </a:r>
            <a:r>
              <a:rPr lang="sv-SE" sz="1400" u="sng" dirty="0">
                <a:hlinkClick r:id="rId5"/>
              </a:rPr>
              <a:t>ARN (Allmänna reklamationsnämnden)</a:t>
            </a:r>
            <a:r>
              <a:rPr lang="sv-SE" sz="1400" dirty="0"/>
              <a:t> för att anmäla </a:t>
            </a:r>
            <a:r>
              <a:rPr lang="sv-SE" sz="1400" dirty="0" smtClean="0"/>
              <a:t>banken</a:t>
            </a:r>
            <a:endParaRPr lang="sv-SE" sz="1400" dirty="0"/>
          </a:p>
          <a:p>
            <a:pPr marL="0" indent="0" fontAlgn="base">
              <a:buNone/>
            </a:pPr>
            <a:endParaRPr lang="sv-SE" sz="1200" dirty="0"/>
          </a:p>
        </p:txBody>
      </p:sp>
      <p:pic>
        <p:nvPicPr>
          <p:cNvPr id="6" name="Bildobjekt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0834" y="1911495"/>
            <a:ext cx="1204420" cy="1204420"/>
          </a:xfrm>
          <a:prstGeom prst="rect">
            <a:avLst/>
          </a:prstGeom>
        </p:spPr>
      </p:pic>
      <p:pic>
        <p:nvPicPr>
          <p:cNvPr id="7" name="Bildobjekt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9307" y="695349"/>
            <a:ext cx="3044174" cy="1065461"/>
          </a:xfrm>
          <a:prstGeom prst="rect">
            <a:avLst/>
          </a:prstGeom>
        </p:spPr>
      </p:pic>
      <p:pic>
        <p:nvPicPr>
          <p:cNvPr id="8" name="Bildobjekt 7"/>
          <p:cNvPicPr>
            <a:picLocks noChangeAspect="1"/>
          </p:cNvPicPr>
          <p:nvPr/>
        </p:nvPicPr>
        <p:blipFill rotWithShape="1">
          <a:blip r:embed="rId8">
            <a:extLst>
              <a:ext uri="{28A0092B-C50C-407E-A947-70E740481C1C}">
                <a14:useLocalDpi xmlns:a14="http://schemas.microsoft.com/office/drawing/2010/main" val="0"/>
              </a:ext>
            </a:extLst>
          </a:blip>
          <a:srcRect l="23257" r="22325"/>
          <a:stretch/>
        </p:blipFill>
        <p:spPr>
          <a:xfrm>
            <a:off x="340242" y="1808624"/>
            <a:ext cx="1446077" cy="1328683"/>
          </a:xfrm>
          <a:prstGeom prst="rect">
            <a:avLst/>
          </a:prstGeom>
        </p:spPr>
      </p:pic>
      <p:pic>
        <p:nvPicPr>
          <p:cNvPr id="9" name="Bildobjekt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0242" y="3372926"/>
            <a:ext cx="3241185" cy="699343"/>
          </a:xfrm>
          <a:prstGeom prst="rect">
            <a:avLst/>
          </a:prstGeom>
        </p:spPr>
      </p:pic>
    </p:spTree>
    <p:extLst>
      <p:ext uri="{BB962C8B-B14F-4D97-AF65-F5344CB8AC3E}">
        <p14:creationId xmlns:p14="http://schemas.microsoft.com/office/powerpoint/2010/main" val="1200794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500"/>
                                        <p:tgtEl>
                                          <p:spTgt spid="5">
                                            <p:txEl>
                                              <p:pRg st="6" end="6"/>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Effect transition="in" filter="fade">
                                      <p:cBhvr>
                                        <p:cTn id="35" dur="500"/>
                                        <p:tgtEl>
                                          <p:spTgt spid="5">
                                            <p:txEl>
                                              <p:pRg st="7" end="7"/>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Effect transition="in" filter="fade">
                                      <p:cBhvr>
                                        <p:cTn id="39"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txBox="1">
            <a:spLocks noGrp="1"/>
          </p:cNvSpPr>
          <p:nvPr>
            <p:ph type="title"/>
          </p:nvPr>
        </p:nvSpPr>
        <p:spPr>
          <a:xfrm>
            <a:off x="3040912" y="105571"/>
            <a:ext cx="10515600" cy="1325559"/>
          </a:xfrm>
        </p:spPr>
        <p:txBody>
          <a:bodyPr>
            <a:normAutofit/>
          </a:bodyPr>
          <a:lstStyle/>
          <a:p>
            <a:pPr lvl="0"/>
            <a:r>
              <a:rPr lang="sv-SE" sz="3600" dirty="0" smtClean="0"/>
              <a:t>Fortsatt kontakt med Migrationsverket</a:t>
            </a:r>
            <a:endParaRPr lang="sv-SE" sz="3600" dirty="0">
              <a:latin typeface="Calibri"/>
            </a:endParaRPr>
          </a:p>
        </p:txBody>
      </p:sp>
      <p:sp>
        <p:nvSpPr>
          <p:cNvPr id="5" name="Platshållare för innehåll 2"/>
          <p:cNvSpPr txBox="1">
            <a:spLocks noGrp="1"/>
          </p:cNvSpPr>
          <p:nvPr>
            <p:ph type="body" idx="4294967295"/>
          </p:nvPr>
        </p:nvSpPr>
        <p:spPr>
          <a:xfrm>
            <a:off x="3040912" y="1431130"/>
            <a:ext cx="8495413" cy="4279584"/>
          </a:xfrm>
        </p:spPr>
        <p:txBody>
          <a:bodyPr>
            <a:noAutofit/>
          </a:bodyPr>
          <a:lstStyle/>
          <a:p>
            <a:pPr fontAlgn="base"/>
            <a:r>
              <a:rPr lang="sv-SE" sz="1600" dirty="0"/>
              <a:t>För dig som har uppehållstillstånd enligt MFD kan din dagersättning upphöra </a:t>
            </a:r>
            <a:r>
              <a:rPr lang="sv-SE" sz="1600" dirty="0" smtClean="0"/>
              <a:t/>
            </a:r>
            <a:br>
              <a:rPr lang="sv-SE" sz="1600" dirty="0" smtClean="0"/>
            </a:br>
            <a:r>
              <a:rPr lang="sv-SE" sz="1600" dirty="0" smtClean="0"/>
              <a:t>om </a:t>
            </a:r>
            <a:r>
              <a:rPr lang="sv-SE" sz="1600" dirty="0"/>
              <a:t>du får en annan inkomst. </a:t>
            </a:r>
          </a:p>
          <a:p>
            <a:pPr fontAlgn="base"/>
            <a:r>
              <a:rPr lang="sv-SE" sz="1600" dirty="0" smtClean="0"/>
              <a:t>Meddela att </a:t>
            </a:r>
            <a:r>
              <a:rPr lang="sv-SE" sz="1600" dirty="0"/>
              <a:t>du fått en anställning genom att lämna in anställningsavtal till din </a:t>
            </a:r>
            <a:r>
              <a:rPr lang="sv-SE" sz="1600" dirty="0" smtClean="0"/>
              <a:t/>
            </a:r>
            <a:br>
              <a:rPr lang="sv-SE" sz="1600" dirty="0" smtClean="0"/>
            </a:br>
            <a:r>
              <a:rPr lang="sv-SE" sz="1600" dirty="0" smtClean="0"/>
              <a:t>mottagningsenhet </a:t>
            </a:r>
            <a:r>
              <a:rPr lang="sv-SE" sz="1600" dirty="0"/>
              <a:t>på Migrationsverket, eller via Migrationsverkets e-tjänst ”Min sida”. </a:t>
            </a:r>
            <a:r>
              <a:rPr lang="sv-SE" sz="1600" dirty="0" smtClean="0"/>
              <a:t/>
            </a:r>
            <a:br>
              <a:rPr lang="sv-SE" sz="1600" dirty="0" smtClean="0"/>
            </a:br>
            <a:r>
              <a:rPr lang="sv-SE" sz="1600" dirty="0" smtClean="0"/>
              <a:t>Du </a:t>
            </a:r>
            <a:r>
              <a:rPr lang="sv-SE" sz="1600" dirty="0"/>
              <a:t>ska även informera Migrationsverket om anställningen tar slut. </a:t>
            </a:r>
            <a:endParaRPr lang="sv-SE" sz="1600" dirty="0" smtClean="0"/>
          </a:p>
          <a:p>
            <a:pPr fontAlgn="base"/>
            <a:r>
              <a:rPr lang="sv-SE" sz="1600" dirty="0" smtClean="0"/>
              <a:t>Behåll en öppen dialog med din handläggare om din lön varierar från månad till månad. Du kan ha rätt till dagersättning om din lön understiger 1800 kr.</a:t>
            </a:r>
          </a:p>
          <a:p>
            <a:pPr fontAlgn="base"/>
            <a:r>
              <a:rPr lang="sv-SE" sz="1600" dirty="0" smtClean="0"/>
              <a:t>Om du tjänar egna pengar eller har sparade pengar kan du behöva </a:t>
            </a:r>
            <a:r>
              <a:rPr lang="sv-SE" sz="1600" dirty="0" smtClean="0">
                <a:hlinkClick r:id="rId3"/>
              </a:rPr>
              <a:t>betala för ditt boende och för mat</a:t>
            </a:r>
            <a:r>
              <a:rPr lang="sv-SE" sz="1600" dirty="0" smtClean="0"/>
              <a:t> om detta serveras. Prata med din handläggare om hur din ekonomiska situation ser ut, så får du hjälp med att räkna ut om du behöver betala för mat och boende. </a:t>
            </a:r>
            <a:endParaRPr lang="sv-SE" sz="1600" dirty="0"/>
          </a:p>
          <a:p>
            <a:pPr fontAlgn="base"/>
            <a:r>
              <a:rPr lang="sv-SE" sz="1600" dirty="0"/>
              <a:t>Du kan vara anställd fram till det datum då ditt </a:t>
            </a:r>
            <a:r>
              <a:rPr lang="sv-SE" sz="1600" dirty="0" err="1"/>
              <a:t>UT-kort</a:t>
            </a:r>
            <a:r>
              <a:rPr lang="sv-SE" sz="1600" dirty="0"/>
              <a:t> går ut.  </a:t>
            </a:r>
          </a:p>
          <a:p>
            <a:pPr fontAlgn="base"/>
            <a:r>
              <a:rPr lang="sv-SE" sz="1600" dirty="0"/>
              <a:t>Idag vet vi inte vad som krävs och inte heller vilka tillstånd som måste sökas om du vill </a:t>
            </a:r>
            <a:r>
              <a:rPr lang="sv-SE" sz="1600" dirty="0" smtClean="0"/>
              <a:t/>
            </a:r>
            <a:br>
              <a:rPr lang="sv-SE" sz="1600" dirty="0" smtClean="0"/>
            </a:br>
            <a:r>
              <a:rPr lang="sv-SE" sz="1600" dirty="0" smtClean="0"/>
              <a:t>stanna </a:t>
            </a:r>
            <a:r>
              <a:rPr lang="sv-SE" sz="1600" dirty="0"/>
              <a:t>i Sverige efter att ditt uppehållstillstånd enligt MFD gått ut. </a:t>
            </a:r>
          </a:p>
        </p:txBody>
      </p:sp>
      <p:pic>
        <p:nvPicPr>
          <p:cNvPr id="6" name="Bildobjekt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890" y="0"/>
            <a:ext cx="2811431" cy="1273101"/>
          </a:xfrm>
          <a:prstGeom prst="rect">
            <a:avLst/>
          </a:prstGeom>
        </p:spPr>
      </p:pic>
    </p:spTree>
    <p:extLst>
      <p:ext uri="{BB962C8B-B14F-4D97-AF65-F5344CB8AC3E}">
        <p14:creationId xmlns:p14="http://schemas.microsoft.com/office/powerpoint/2010/main" val="1159688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PS turko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6621</TotalTime>
  <Words>957</Words>
  <Application>Microsoft Office PowerPoint</Application>
  <PresentationFormat>Bredbild</PresentationFormat>
  <Paragraphs>265</Paragraphs>
  <Slides>20</Slides>
  <Notes>17</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20</vt:i4>
      </vt:variant>
    </vt:vector>
  </HeadingPairs>
  <TitlesOfParts>
    <vt:vector size="24" baseType="lpstr">
      <vt:lpstr>Arial</vt:lpstr>
      <vt:lpstr>Calibri</vt:lpstr>
      <vt:lpstr>Calibri Light</vt:lpstr>
      <vt:lpstr>PS turkos</vt:lpstr>
      <vt:lpstr>ATT ARBETA MED UPPEHÅLLSTILLSTÅND ENLIGT MASSFLYKTSDIREKTIVET</vt:lpstr>
      <vt:lpstr>I första kontakten med migrationsverket</vt:lpstr>
      <vt:lpstr>Skatteverket</vt:lpstr>
      <vt:lpstr>I kontakt med arbetsmarknaden</vt:lpstr>
      <vt:lpstr>I kontakt med Skatteverket</vt:lpstr>
      <vt:lpstr>I kontakt med arbetsgivare</vt:lpstr>
      <vt:lpstr>ATT ARBETA MED UPPEHÅLLSTILLSTÅND ENLIGT MASSFLYKTSDIREKTIVET</vt:lpstr>
      <vt:lpstr>I kontakt med banken</vt:lpstr>
      <vt:lpstr>Fortsatt kontakt med Migrationsverket</vt:lpstr>
      <vt:lpstr>Information om ekonomiskt stöd</vt:lpstr>
      <vt:lpstr>Information om ekonomiskt stöd</vt:lpstr>
      <vt:lpstr>ATT ARBETA MED UPPEHÅLLSTILLSTÅND ENLIGT MASSFLYKTSDIREKTIVET</vt:lpstr>
      <vt:lpstr>Försäkringar</vt:lpstr>
      <vt:lpstr>Fackförbund</vt:lpstr>
      <vt:lpstr>A-kassa</vt:lpstr>
      <vt:lpstr>Försäkringskassan</vt:lpstr>
      <vt:lpstr>Högre utbildning</vt:lpstr>
      <vt:lpstr>Jobb som kräver utdrag ur belastningsregister</vt:lpstr>
      <vt:lpstr>PowerPoint-presentation</vt:lpstr>
      <vt:lpstr>PowerPoint-presentation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Regell, Matilda</dc:creator>
  <cp:lastModifiedBy>Sofia</cp:lastModifiedBy>
  <cp:revision>158</cp:revision>
  <dcterms:created xsi:type="dcterms:W3CDTF">2022-11-14T07:39:11Z</dcterms:created>
  <dcterms:modified xsi:type="dcterms:W3CDTF">2023-10-25T10:12:06Z</dcterms:modified>
</cp:coreProperties>
</file>